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4" r:id="rId5"/>
    <p:sldId id="283" r:id="rId6"/>
    <p:sldId id="302" r:id="rId7"/>
    <p:sldId id="284" r:id="rId8"/>
    <p:sldId id="285" r:id="rId9"/>
    <p:sldId id="286" r:id="rId10"/>
    <p:sldId id="287" r:id="rId11"/>
    <p:sldId id="288" r:id="rId12"/>
    <p:sldId id="295" r:id="rId13"/>
    <p:sldId id="296" r:id="rId14"/>
    <p:sldId id="290" r:id="rId15"/>
    <p:sldId id="297" r:id="rId16"/>
    <p:sldId id="298" r:id="rId17"/>
    <p:sldId id="299" r:id="rId18"/>
    <p:sldId id="289" r:id="rId19"/>
    <p:sldId id="300" r:id="rId20"/>
    <p:sldId id="301" r:id="rId21"/>
    <p:sldId id="261" r:id="rId22"/>
    <p:sldId id="291" r:id="rId23"/>
    <p:sldId id="306" r:id="rId24"/>
    <p:sldId id="292" r:id="rId25"/>
    <p:sldId id="294" r:id="rId26"/>
    <p:sldId id="307" r:id="rId27"/>
    <p:sldId id="303" r:id="rId28"/>
    <p:sldId id="304" r:id="rId29"/>
    <p:sldId id="305" r:id="rId30"/>
    <p:sldId id="293" r:id="rId31"/>
    <p:sldId id="308" r:id="rId32"/>
    <p:sldId id="309" r:id="rId33"/>
    <p:sldId id="310" r:id="rId34"/>
    <p:sldId id="311" r:id="rId35"/>
    <p:sldId id="312" r:id="rId36"/>
    <p:sldId id="313" r:id="rId37"/>
    <p:sldId id="26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7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3BDE3"/>
    <a:srgbClr val="FFF2CD"/>
    <a:srgbClr val="CDE9B9"/>
    <a:srgbClr val="FF7C80"/>
    <a:srgbClr val="00B0F0"/>
    <a:srgbClr val="92D050"/>
    <a:srgbClr val="FF66FF"/>
    <a:srgbClr val="FF660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40" autoAdjust="0"/>
    <p:restoredTop sz="94660"/>
  </p:normalViewPr>
  <p:slideViewPr>
    <p:cSldViewPr snapToGrid="0">
      <p:cViewPr varScale="1">
        <p:scale>
          <a:sx n="99" d="100"/>
          <a:sy n="99" d="100"/>
        </p:scale>
        <p:origin x="660" y="56"/>
      </p:cViewPr>
      <p:guideLst>
        <p:guide orient="horz" pos="2152"/>
        <p:guide pos="379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矩形: 剪去对角 12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矩形: 剪去对角 15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剪去对角 17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剪去对角 19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形 10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undraw_my_password_re_ydq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形 8" descr="undraw_portfolio_website_re_jsdd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2024-02-17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27.tmp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26.tmp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62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33" Type="http://schemas.openxmlformats.org/officeDocument/2006/relationships/image" Target="../media/image173.png"/><Relationship Id="rId2" Type="http://schemas.openxmlformats.org/officeDocument/2006/relationships/image" Target="../media/image27.tmp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32" Type="http://schemas.openxmlformats.org/officeDocument/2006/relationships/image" Target="../media/image172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28" Type="http://schemas.openxmlformats.org/officeDocument/2006/relationships/image" Target="../media/image168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31" Type="http://schemas.openxmlformats.org/officeDocument/2006/relationships/image" Target="../media/image171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Relationship Id="rId27" Type="http://schemas.openxmlformats.org/officeDocument/2006/relationships/image" Target="../media/image167.png"/><Relationship Id="rId30" Type="http://schemas.openxmlformats.org/officeDocument/2006/relationships/image" Target="../media/image170.png"/><Relationship Id="rId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huanlan.zhihu.com/p/367111046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csdn.net/panghuzhenbang/article/details/129816869" TargetMode="External"/><Relationship Id="rId4" Type="http://schemas.openxmlformats.org/officeDocument/2006/relationships/image" Target="../media/image7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mp"/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tmp"/><Relationship Id="rId4" Type="http://schemas.openxmlformats.org/officeDocument/2006/relationships/image" Target="../media/image122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mp"/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tmp"/><Relationship Id="rId4" Type="http://schemas.openxmlformats.org/officeDocument/2006/relationships/image" Target="../media/image123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mp"/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mp"/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tmp"/><Relationship Id="rId4" Type="http://schemas.openxmlformats.org/officeDocument/2006/relationships/image" Target="../media/image137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mp"/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mp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7" Type="http://schemas.openxmlformats.org/officeDocument/2006/relationships/image" Target="../media/image23.png"/><Relationship Id="rId2" Type="http://schemas.openxmlformats.org/officeDocument/2006/relationships/image" Target="../media/image22.tmp"/><Relationship Id="rId16" Type="http://schemas.openxmlformats.org/officeDocument/2006/relationships/image" Target="../media/image32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4" Type="http://schemas.openxmlformats.org/officeDocument/2006/relationships/image" Target="../media/image23.tmp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20" Type="http://schemas.openxmlformats.org/officeDocument/2006/relationships/image" Target="../media/image36.png"/><Relationship Id="rId41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24.tmp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2" Type="http://schemas.openxmlformats.org/officeDocument/2006/relationships/image" Target="../media/image22.tmp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8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25.tmp"/><Relationship Id="rId3" Type="http://schemas.openxmlformats.org/officeDocument/2006/relationships/image" Target="../media/image22.tmp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image" Target="../media/image93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082675" y="1309757"/>
            <a:ext cx="10680521" cy="3019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44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Swin</a:t>
            </a:r>
            <a:r>
              <a:rPr lang="en-US" altLang="zh-CN" sz="4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 Transformer Embedding </a:t>
            </a:r>
            <a:r>
              <a:rPr lang="en-US" altLang="zh-CN" sz="44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UNet</a:t>
            </a:r>
            <a:r>
              <a:rPr lang="en-US" altLang="zh-CN" sz="4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  <a:sym typeface="+mn-ea"/>
              </a:rPr>
              <a:t> for Remote Sensing Image Semantic Segmentation</a:t>
            </a:r>
          </a:p>
        </p:txBody>
      </p:sp>
      <p:pic>
        <p:nvPicPr>
          <p:cNvPr id="5" name="图形 4" descr="undraw_inspiration_re_ivlv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1245235" y="5066784"/>
            <a:ext cx="327660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</a:rPr>
              <a:t>汇报人：王琰</a:t>
            </a:r>
          </a:p>
        </p:txBody>
      </p: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965C73-B604-8678-3B77-67237F31856A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59E26-B674-A2E7-8D67-14890AEE394A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DD944-C2A7-0B55-3FF2-2E2D0D7A2DDD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Multi-Head Self-Attention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480BA9-BC6E-5BE3-AD59-348321187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6" y="1634418"/>
            <a:ext cx="3523304" cy="456760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D375F1-4F56-271F-53C8-F2344DAF1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94" y="861538"/>
            <a:ext cx="7294778" cy="1461753"/>
          </a:xfrm>
          <a:prstGeom prst="rect">
            <a:avLst/>
          </a:prstGeom>
          <a:ln>
            <a:solidFill>
              <a:schemeClr val="accent3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C9B2226C-1E92-3F15-8421-B18F6593FCF6}"/>
                  </a:ext>
                </a:extLst>
              </p:cNvPr>
              <p:cNvSpPr/>
              <p:nvPr/>
            </p:nvSpPr>
            <p:spPr>
              <a:xfrm>
                <a:off x="8251098" y="5533365"/>
                <a:ext cx="542971" cy="478221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C9B2226C-1E92-3F15-8421-B18F6593F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098" y="5533365"/>
                <a:ext cx="542971" cy="478221"/>
              </a:xfrm>
              <a:prstGeom prst="roundRect">
                <a:avLst/>
              </a:prstGeom>
              <a:blipFill>
                <a:blip r:embed="rId4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96A6809-E053-DEC3-C744-BD8F99F11124}"/>
                  </a:ext>
                </a:extLst>
              </p:cNvPr>
              <p:cNvSpPr/>
              <p:nvPr/>
            </p:nvSpPr>
            <p:spPr>
              <a:xfrm>
                <a:off x="9533052" y="5536649"/>
                <a:ext cx="542971" cy="478221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B96A6809-E053-DEC3-C744-BD8F99F11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052" y="5536649"/>
                <a:ext cx="542971" cy="47822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8E2027ED-9C51-5390-748E-5C695C7DC6CB}"/>
                  </a:ext>
                </a:extLst>
              </p:cNvPr>
              <p:cNvSpPr/>
              <p:nvPr/>
            </p:nvSpPr>
            <p:spPr>
              <a:xfrm>
                <a:off x="10815006" y="5532542"/>
                <a:ext cx="542971" cy="47822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8E2027ED-9C51-5390-748E-5C695C7DC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006" y="5532542"/>
                <a:ext cx="542971" cy="47822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B90C0EB4-87D9-62FA-0698-B3DAF74C63BD}"/>
                  </a:ext>
                </a:extLst>
              </p:cNvPr>
              <p:cNvSpPr/>
              <p:nvPr/>
            </p:nvSpPr>
            <p:spPr>
              <a:xfrm>
                <a:off x="4392452" y="5533367"/>
                <a:ext cx="542971" cy="478221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B90C0EB4-87D9-62FA-0698-B3DAF74C6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452" y="5533367"/>
                <a:ext cx="542971" cy="478221"/>
              </a:xfrm>
              <a:prstGeom prst="roundRect">
                <a:avLst/>
              </a:prstGeom>
              <a:blipFill>
                <a:blip r:embed="rId7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865435BD-59C7-3493-B3C9-1F714437D808}"/>
                  </a:ext>
                </a:extLst>
              </p:cNvPr>
              <p:cNvSpPr/>
              <p:nvPr/>
            </p:nvSpPr>
            <p:spPr>
              <a:xfrm>
                <a:off x="5678446" y="5533367"/>
                <a:ext cx="542971" cy="478221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865435BD-59C7-3493-B3C9-1F714437D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46" y="5533367"/>
                <a:ext cx="542971" cy="47822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DEB27006-D0D1-8D71-C711-12E362A4E78E}"/>
                  </a:ext>
                </a:extLst>
              </p:cNvPr>
              <p:cNvSpPr/>
              <p:nvPr/>
            </p:nvSpPr>
            <p:spPr>
              <a:xfrm>
                <a:off x="6962752" y="5533366"/>
                <a:ext cx="542971" cy="47822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DEB27006-D0D1-8D71-C711-12E362A4E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52" y="5533366"/>
                <a:ext cx="542971" cy="47822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EE32DA37-3D81-2360-B086-D102BB67AA79}"/>
              </a:ext>
            </a:extLst>
          </p:cNvPr>
          <p:cNvCxnSpPr>
            <a:cxnSpLocks/>
            <a:stCxn id="15" idx="0"/>
            <a:endCxn id="31" idx="2"/>
          </p:cNvCxnSpPr>
          <p:nvPr/>
        </p:nvCxnSpPr>
        <p:spPr>
          <a:xfrm rot="16200000" flipV="1">
            <a:off x="4119333" y="4988762"/>
            <a:ext cx="756867" cy="332344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892C8238-C25B-56B8-CB8C-B50DDEAD8730}"/>
              </a:ext>
            </a:extLst>
          </p:cNvPr>
          <p:cNvCxnSpPr>
            <a:cxnSpLocks/>
            <a:stCxn id="15" idx="0"/>
            <a:endCxn id="36" idx="2"/>
          </p:cNvCxnSpPr>
          <p:nvPr/>
        </p:nvCxnSpPr>
        <p:spPr>
          <a:xfrm rot="5400000" flipH="1" flipV="1">
            <a:off x="4463363" y="4980404"/>
            <a:ext cx="753539" cy="352388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4CBD011B-0EDE-0F1F-4BC0-5C74F5306DB4}"/>
                  </a:ext>
                </a:extLst>
              </p:cNvPr>
              <p:cNvSpPr/>
              <p:nvPr/>
            </p:nvSpPr>
            <p:spPr>
              <a:xfrm>
                <a:off x="4075648" y="4365975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4CBD011B-0EDE-0F1F-4BC0-5C74F5306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648" y="4365975"/>
                <a:ext cx="511892" cy="410525"/>
              </a:xfrm>
              <a:prstGeom prst="roundRect">
                <a:avLst/>
              </a:prstGeom>
              <a:blipFill>
                <a:blip r:embed="rId10"/>
                <a:stretch>
                  <a:fillRect l="-6977" r="-1163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94506539-5E33-393A-217A-5DBDBE0C0154}"/>
                  </a:ext>
                </a:extLst>
              </p:cNvPr>
              <p:cNvSpPr/>
              <p:nvPr/>
            </p:nvSpPr>
            <p:spPr>
              <a:xfrm>
                <a:off x="4760380" y="4369303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94506539-5E33-393A-217A-5DBDBE0C0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380" y="4369303"/>
                <a:ext cx="511892" cy="410525"/>
              </a:xfrm>
              <a:prstGeom prst="roundRect">
                <a:avLst/>
              </a:prstGeom>
              <a:blipFill>
                <a:blip r:embed="rId11"/>
                <a:stretch>
                  <a:fillRect l="-6977" r="-1163"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CFEF5BA-4EE0-C47B-13BC-281A79B0BC6F}"/>
                  </a:ext>
                </a:extLst>
              </p:cNvPr>
              <p:cNvSpPr txBox="1"/>
              <p:nvPr/>
            </p:nvSpPr>
            <p:spPr>
              <a:xfrm>
                <a:off x="4717169" y="5163210"/>
                <a:ext cx="957237" cy="453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3"/>
                    </a:solidFill>
                  </a:rPr>
                  <a:t>×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CFEF5BA-4EE0-C47B-13BC-281A79B0B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69" y="5163210"/>
                <a:ext cx="957237" cy="453073"/>
              </a:xfrm>
              <a:prstGeom prst="rect">
                <a:avLst/>
              </a:prstGeom>
              <a:blipFill>
                <a:blip r:embed="rId12"/>
                <a:stretch>
                  <a:fillRect l="-7006"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5BC5E81C-821E-23B7-256E-49FA70217837}"/>
              </a:ext>
            </a:extLst>
          </p:cNvPr>
          <p:cNvCxnSpPr>
            <a:cxnSpLocks/>
            <a:stCxn id="9" idx="0"/>
            <a:endCxn id="52" idx="2"/>
          </p:cNvCxnSpPr>
          <p:nvPr/>
        </p:nvCxnSpPr>
        <p:spPr>
          <a:xfrm rot="16200000" flipV="1">
            <a:off x="7962686" y="4973467"/>
            <a:ext cx="757236" cy="362560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92051DD0-4472-CAD1-ED86-B3A5C0C55FB1}"/>
              </a:ext>
            </a:extLst>
          </p:cNvPr>
          <p:cNvCxnSpPr>
            <a:cxnSpLocks/>
            <a:stCxn id="9" idx="0"/>
            <a:endCxn id="54" idx="2"/>
          </p:cNvCxnSpPr>
          <p:nvPr/>
        </p:nvCxnSpPr>
        <p:spPr>
          <a:xfrm rot="5400000" flipH="1" flipV="1">
            <a:off x="8305052" y="4993661"/>
            <a:ext cx="757236" cy="322172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A1D21F94-5378-A9FD-7765-15337AF50B38}"/>
                  </a:ext>
                </a:extLst>
              </p:cNvPr>
              <p:cNvSpPr/>
              <p:nvPr/>
            </p:nvSpPr>
            <p:spPr>
              <a:xfrm>
                <a:off x="7904078" y="4365604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A1D21F94-5378-A9FD-7765-15337AF50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078" y="4365604"/>
                <a:ext cx="511892" cy="410525"/>
              </a:xfrm>
              <a:prstGeom prst="roundRect">
                <a:avLst/>
              </a:prstGeom>
              <a:blipFill>
                <a:blip r:embed="rId13"/>
                <a:stretch>
                  <a:fillRect l="-8140" r="-1163"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92D0CD74-59A4-5356-4CD5-C350C88A755C}"/>
                  </a:ext>
                </a:extLst>
              </p:cNvPr>
              <p:cNvSpPr/>
              <p:nvPr/>
            </p:nvSpPr>
            <p:spPr>
              <a:xfrm>
                <a:off x="8588810" y="4365604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92D0CD74-59A4-5356-4CD5-C350C88A7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810" y="4365604"/>
                <a:ext cx="511892" cy="410525"/>
              </a:xfrm>
              <a:prstGeom prst="roundRect">
                <a:avLst/>
              </a:prstGeom>
              <a:blipFill>
                <a:blip r:embed="rId14"/>
                <a:stretch>
                  <a:fillRect l="-6977" r="-2326"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D36747D-A0F8-8BCB-DC9A-66C9094329E1}"/>
                  </a:ext>
                </a:extLst>
              </p:cNvPr>
              <p:cNvSpPr txBox="1"/>
              <p:nvPr/>
            </p:nvSpPr>
            <p:spPr>
              <a:xfrm>
                <a:off x="8545599" y="5159511"/>
                <a:ext cx="957237" cy="466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3"/>
                    </a:solidFill>
                  </a:rPr>
                  <a:t>×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D36747D-A0F8-8BCB-DC9A-66C909432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599" y="5159511"/>
                <a:ext cx="957237" cy="466987"/>
              </a:xfrm>
              <a:prstGeom prst="rect">
                <a:avLst/>
              </a:prstGeom>
              <a:blipFill>
                <a:blip r:embed="rId15"/>
                <a:stretch>
                  <a:fillRect l="-7006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D4E380E1-F710-4DA4-BAC0-2882871FEF86}"/>
              </a:ext>
            </a:extLst>
          </p:cNvPr>
          <p:cNvCxnSpPr>
            <a:cxnSpLocks/>
            <a:endCxn id="62" idx="2"/>
          </p:cNvCxnSpPr>
          <p:nvPr/>
        </p:nvCxnSpPr>
        <p:spPr>
          <a:xfrm rot="16200000" flipV="1">
            <a:off x="9252732" y="5000285"/>
            <a:ext cx="756867" cy="332344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EA829A09-EF28-D7E0-97BF-163B6109DB59}"/>
              </a:ext>
            </a:extLst>
          </p:cNvPr>
          <p:cNvCxnSpPr>
            <a:cxnSpLocks/>
            <a:endCxn id="63" idx="2"/>
          </p:cNvCxnSpPr>
          <p:nvPr/>
        </p:nvCxnSpPr>
        <p:spPr>
          <a:xfrm rot="5400000" flipH="1" flipV="1">
            <a:off x="9596762" y="4991927"/>
            <a:ext cx="753539" cy="352388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8E4A1EDC-97FA-3C0C-A27D-5942F396F5E5}"/>
                  </a:ext>
                </a:extLst>
              </p:cNvPr>
              <p:cNvSpPr/>
              <p:nvPr/>
            </p:nvSpPr>
            <p:spPr>
              <a:xfrm>
                <a:off x="9209047" y="4377498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8E4A1EDC-97FA-3C0C-A27D-5942F396F5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047" y="4377498"/>
                <a:ext cx="511892" cy="410525"/>
              </a:xfrm>
              <a:prstGeom prst="roundRect">
                <a:avLst/>
              </a:prstGeom>
              <a:blipFill>
                <a:blip r:embed="rId16"/>
                <a:stretch>
                  <a:fillRect l="-9302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300103EC-B2B8-F320-1E9E-0C1FDF85403B}"/>
                  </a:ext>
                </a:extLst>
              </p:cNvPr>
              <p:cNvSpPr/>
              <p:nvPr/>
            </p:nvSpPr>
            <p:spPr>
              <a:xfrm>
                <a:off x="9893779" y="4380826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300103EC-B2B8-F320-1E9E-0C1FDF854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779" y="4380826"/>
                <a:ext cx="511892" cy="410525"/>
              </a:xfrm>
              <a:prstGeom prst="roundRect">
                <a:avLst/>
              </a:prstGeom>
              <a:blipFill>
                <a:blip r:embed="rId17"/>
                <a:stretch>
                  <a:fillRect l="-8140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3FF6FE9-B1F8-6CB2-3B76-953D078EB0D5}"/>
                  </a:ext>
                </a:extLst>
              </p:cNvPr>
              <p:cNvSpPr txBox="1"/>
              <p:nvPr/>
            </p:nvSpPr>
            <p:spPr>
              <a:xfrm>
                <a:off x="9850568" y="5174733"/>
                <a:ext cx="957237" cy="404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3"/>
                    </a:solidFill>
                  </a:rPr>
                  <a:t>×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33FF6FE9-B1F8-6CB2-3B76-953D078E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568" y="5174733"/>
                <a:ext cx="957237" cy="404406"/>
              </a:xfrm>
              <a:prstGeom prst="rect">
                <a:avLst/>
              </a:prstGeom>
              <a:blipFill>
                <a:blip r:embed="rId18"/>
                <a:stretch>
                  <a:fillRect l="-7006" t="-757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8FD08360-A4C5-9E82-E132-0BE635690DDC}"/>
              </a:ext>
            </a:extLst>
          </p:cNvPr>
          <p:cNvCxnSpPr>
            <a:cxnSpLocks/>
            <a:endCxn id="81" idx="2"/>
          </p:cNvCxnSpPr>
          <p:nvPr/>
        </p:nvCxnSpPr>
        <p:spPr>
          <a:xfrm rot="16200000" flipV="1">
            <a:off x="10539995" y="4988390"/>
            <a:ext cx="756867" cy="332344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7152C0A0-6BE0-1073-A2A9-2B3CD0C41F6F}"/>
              </a:ext>
            </a:extLst>
          </p:cNvPr>
          <p:cNvCxnSpPr>
            <a:cxnSpLocks/>
            <a:endCxn id="82" idx="2"/>
          </p:cNvCxnSpPr>
          <p:nvPr/>
        </p:nvCxnSpPr>
        <p:spPr>
          <a:xfrm rot="5400000" flipH="1" flipV="1">
            <a:off x="10884025" y="4980032"/>
            <a:ext cx="753539" cy="352388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FDEB6FA5-4194-C4C1-A9E8-20A5DA32C1D1}"/>
                  </a:ext>
                </a:extLst>
              </p:cNvPr>
              <p:cNvSpPr/>
              <p:nvPr/>
            </p:nvSpPr>
            <p:spPr>
              <a:xfrm>
                <a:off x="10496310" y="4365603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FDEB6FA5-4194-C4C1-A9E8-20A5DA32C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10" y="4365603"/>
                <a:ext cx="511892" cy="410525"/>
              </a:xfrm>
              <a:prstGeom prst="roundRect">
                <a:avLst/>
              </a:prstGeom>
              <a:blipFill>
                <a:blip r:embed="rId19"/>
                <a:stretch>
                  <a:fillRect l="-9302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B32361B4-C838-BF9C-FB8D-AA18A6C6BF53}"/>
                  </a:ext>
                </a:extLst>
              </p:cNvPr>
              <p:cNvSpPr/>
              <p:nvPr/>
            </p:nvSpPr>
            <p:spPr>
              <a:xfrm>
                <a:off x="11181042" y="4368931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B32361B4-C838-BF9C-FB8D-AA18A6C6B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042" y="4368931"/>
                <a:ext cx="511892" cy="410525"/>
              </a:xfrm>
              <a:prstGeom prst="roundRect">
                <a:avLst/>
              </a:prstGeom>
              <a:blipFill>
                <a:blip r:embed="rId20"/>
                <a:stretch>
                  <a:fillRect l="-8140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E8F6CBA6-92AA-E66B-E86B-B4E020A54F7E}"/>
                  </a:ext>
                </a:extLst>
              </p:cNvPr>
              <p:cNvSpPr txBox="1"/>
              <p:nvPr/>
            </p:nvSpPr>
            <p:spPr>
              <a:xfrm>
                <a:off x="11137831" y="5162838"/>
                <a:ext cx="957237" cy="4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3"/>
                    </a:solidFill>
                  </a:rPr>
                  <a:t>×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E8F6CBA6-92AA-E66B-E86B-B4E020A54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831" y="5162838"/>
                <a:ext cx="957237" cy="406137"/>
              </a:xfrm>
              <a:prstGeom prst="rect">
                <a:avLst/>
              </a:prstGeom>
              <a:blipFill>
                <a:blip r:embed="rId21"/>
                <a:stretch>
                  <a:fillRect l="-6369" t="-7463" b="-2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94892F09-9096-9D66-4AD3-5089D41A89AD}"/>
              </a:ext>
            </a:extLst>
          </p:cNvPr>
          <p:cNvCxnSpPr>
            <a:cxnSpLocks/>
            <a:endCxn id="88" idx="2"/>
          </p:cNvCxnSpPr>
          <p:nvPr/>
        </p:nvCxnSpPr>
        <p:spPr>
          <a:xfrm rot="16200000" flipV="1">
            <a:off x="5394604" y="5000098"/>
            <a:ext cx="756867" cy="332344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662AC60E-47E9-F1D7-1215-EF1F384BB297}"/>
              </a:ext>
            </a:extLst>
          </p:cNvPr>
          <p:cNvCxnSpPr>
            <a:cxnSpLocks/>
            <a:endCxn id="90" idx="2"/>
          </p:cNvCxnSpPr>
          <p:nvPr/>
        </p:nvCxnSpPr>
        <p:spPr>
          <a:xfrm rot="5400000" flipH="1" flipV="1">
            <a:off x="5738634" y="4991740"/>
            <a:ext cx="753539" cy="352388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14931DB2-CAAD-6C89-F9CB-376DBB0C7AB1}"/>
                  </a:ext>
                </a:extLst>
              </p:cNvPr>
              <p:cNvSpPr/>
              <p:nvPr/>
            </p:nvSpPr>
            <p:spPr>
              <a:xfrm>
                <a:off x="5350919" y="4377311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14931DB2-CAAD-6C89-F9CB-376DBB0C7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19" y="4377311"/>
                <a:ext cx="511892" cy="410525"/>
              </a:xfrm>
              <a:prstGeom prst="roundRect">
                <a:avLst/>
              </a:prstGeom>
              <a:blipFill>
                <a:blip r:embed="rId22"/>
                <a:stretch>
                  <a:fillRect l="-8140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2E83DB83-35D8-7073-8D63-62FC60F573E0}"/>
                  </a:ext>
                </a:extLst>
              </p:cNvPr>
              <p:cNvSpPr/>
              <p:nvPr/>
            </p:nvSpPr>
            <p:spPr>
              <a:xfrm>
                <a:off x="6035651" y="4380639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2E83DB83-35D8-7073-8D63-62FC60F57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51" y="4380639"/>
                <a:ext cx="511892" cy="410525"/>
              </a:xfrm>
              <a:prstGeom prst="roundRect">
                <a:avLst/>
              </a:prstGeom>
              <a:blipFill>
                <a:blip r:embed="rId23"/>
                <a:stretch>
                  <a:fillRect l="-8140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7C8AD62-AB81-239E-21AE-5D4C44F6090D}"/>
                  </a:ext>
                </a:extLst>
              </p:cNvPr>
              <p:cNvSpPr txBox="1"/>
              <p:nvPr/>
            </p:nvSpPr>
            <p:spPr>
              <a:xfrm>
                <a:off x="5992440" y="5174546"/>
                <a:ext cx="957237" cy="403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3"/>
                    </a:solidFill>
                  </a:rPr>
                  <a:t>×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7C8AD62-AB81-239E-21AE-5D4C44F60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440" y="5174546"/>
                <a:ext cx="957237" cy="403893"/>
              </a:xfrm>
              <a:prstGeom prst="rect">
                <a:avLst/>
              </a:prstGeom>
              <a:blipFill>
                <a:blip r:embed="rId24"/>
                <a:stretch>
                  <a:fillRect l="-6369" t="-757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2CFFF5C6-90C3-E383-10CB-B3746395C465}"/>
              </a:ext>
            </a:extLst>
          </p:cNvPr>
          <p:cNvCxnSpPr>
            <a:cxnSpLocks/>
            <a:endCxn id="95" idx="2"/>
          </p:cNvCxnSpPr>
          <p:nvPr/>
        </p:nvCxnSpPr>
        <p:spPr>
          <a:xfrm rot="16200000" flipV="1">
            <a:off x="6681866" y="5006578"/>
            <a:ext cx="756867" cy="332344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EF04C7F9-9450-9DEE-C858-52F0A41889A8}"/>
              </a:ext>
            </a:extLst>
          </p:cNvPr>
          <p:cNvCxnSpPr>
            <a:cxnSpLocks/>
            <a:endCxn id="96" idx="2"/>
          </p:cNvCxnSpPr>
          <p:nvPr/>
        </p:nvCxnSpPr>
        <p:spPr>
          <a:xfrm rot="5400000" flipH="1" flipV="1">
            <a:off x="7025896" y="5001085"/>
            <a:ext cx="753539" cy="352388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27AA4A37-9C1B-6911-39ED-F87F59EA1D88}"/>
                  </a:ext>
                </a:extLst>
              </p:cNvPr>
              <p:cNvSpPr/>
              <p:nvPr/>
            </p:nvSpPr>
            <p:spPr>
              <a:xfrm>
                <a:off x="6638181" y="4383791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27AA4A37-9C1B-6911-39ED-F87F59EA1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181" y="4383791"/>
                <a:ext cx="511892" cy="410525"/>
              </a:xfrm>
              <a:prstGeom prst="roundRect">
                <a:avLst/>
              </a:prstGeom>
              <a:blipFill>
                <a:blip r:embed="rId25"/>
                <a:stretch>
                  <a:fillRect l="-8140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1EECA2EE-01F7-C5E2-5BC7-5D810DDF1CA5}"/>
                  </a:ext>
                </a:extLst>
              </p:cNvPr>
              <p:cNvSpPr/>
              <p:nvPr/>
            </p:nvSpPr>
            <p:spPr>
              <a:xfrm>
                <a:off x="7322913" y="4389984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1EECA2EE-01F7-C5E2-5BC7-5D810DDF1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913" y="4389984"/>
                <a:ext cx="511892" cy="410525"/>
              </a:xfrm>
              <a:prstGeom prst="roundRect">
                <a:avLst/>
              </a:prstGeom>
              <a:blipFill>
                <a:blip r:embed="rId26"/>
                <a:stretch>
                  <a:fillRect l="-8140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C3CCC77-88EE-AC77-403F-1D0E7436B33F}"/>
                  </a:ext>
                </a:extLst>
              </p:cNvPr>
              <p:cNvSpPr txBox="1"/>
              <p:nvPr/>
            </p:nvSpPr>
            <p:spPr>
              <a:xfrm>
                <a:off x="7279703" y="5171535"/>
                <a:ext cx="957237" cy="405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3"/>
                    </a:solidFill>
                  </a:rPr>
                  <a:t>×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5C3CCC77-88EE-AC77-403F-1D0E7436B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703" y="5171535"/>
                <a:ext cx="957237" cy="405496"/>
              </a:xfrm>
              <a:prstGeom prst="rect">
                <a:avLst/>
              </a:prstGeom>
              <a:blipFill>
                <a:blip r:embed="rId27"/>
                <a:stretch>
                  <a:fillRect l="-6369" t="-5970" b="-25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168935D-585A-EF6E-FBCA-BEBFA593139E}"/>
              </a:ext>
            </a:extLst>
          </p:cNvPr>
          <p:cNvSpPr/>
          <p:nvPr/>
        </p:nvSpPr>
        <p:spPr>
          <a:xfrm>
            <a:off x="5188632" y="3073706"/>
            <a:ext cx="1607615" cy="453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</a:rPr>
              <a:t>head1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EFC23095-754D-A2F0-FA34-3AE1A773B97B}"/>
              </a:ext>
            </a:extLst>
          </p:cNvPr>
          <p:cNvCxnSpPr>
            <a:stCxn id="31" idx="0"/>
            <a:endCxn id="98" idx="2"/>
          </p:cNvCxnSpPr>
          <p:nvPr/>
        </p:nvCxnSpPr>
        <p:spPr>
          <a:xfrm flipV="1">
            <a:off x="4331594" y="3526779"/>
            <a:ext cx="1660846" cy="839196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41F1CAA8-EA91-DD1B-DD80-0A563028B255}"/>
              </a:ext>
            </a:extLst>
          </p:cNvPr>
          <p:cNvCxnSpPr>
            <a:stCxn id="88" idx="0"/>
            <a:endCxn id="98" idx="2"/>
          </p:cNvCxnSpPr>
          <p:nvPr/>
        </p:nvCxnSpPr>
        <p:spPr>
          <a:xfrm flipV="1">
            <a:off x="5606865" y="3526779"/>
            <a:ext cx="385575" cy="850532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8BC6974E-4EFF-AEBF-618F-AFDB241628EE}"/>
              </a:ext>
            </a:extLst>
          </p:cNvPr>
          <p:cNvCxnSpPr>
            <a:stCxn id="95" idx="0"/>
            <a:endCxn id="98" idx="2"/>
          </p:cNvCxnSpPr>
          <p:nvPr/>
        </p:nvCxnSpPr>
        <p:spPr>
          <a:xfrm flipH="1" flipV="1">
            <a:off x="5992440" y="3526779"/>
            <a:ext cx="901687" cy="857012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ED9513D6-DEB2-51B4-0C89-C9F996761099}"/>
              </a:ext>
            </a:extLst>
          </p:cNvPr>
          <p:cNvCxnSpPr>
            <a:stCxn id="52" idx="0"/>
            <a:endCxn id="98" idx="2"/>
          </p:cNvCxnSpPr>
          <p:nvPr/>
        </p:nvCxnSpPr>
        <p:spPr>
          <a:xfrm flipH="1" flipV="1">
            <a:off x="5992440" y="3526779"/>
            <a:ext cx="2167584" cy="838825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703BE255-B46A-2B17-57B0-543364C7D8EF}"/>
              </a:ext>
            </a:extLst>
          </p:cNvPr>
          <p:cNvCxnSpPr>
            <a:stCxn id="62" idx="0"/>
            <a:endCxn id="98" idx="2"/>
          </p:cNvCxnSpPr>
          <p:nvPr/>
        </p:nvCxnSpPr>
        <p:spPr>
          <a:xfrm flipH="1" flipV="1">
            <a:off x="5992440" y="3526779"/>
            <a:ext cx="3472553" cy="850719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E8B42AEA-B4F8-30BF-110A-2384F7A6ED92}"/>
              </a:ext>
            </a:extLst>
          </p:cNvPr>
          <p:cNvCxnSpPr>
            <a:stCxn id="81" idx="0"/>
            <a:endCxn id="98" idx="2"/>
          </p:cNvCxnSpPr>
          <p:nvPr/>
        </p:nvCxnSpPr>
        <p:spPr>
          <a:xfrm flipH="1" flipV="1">
            <a:off x="5992440" y="3526779"/>
            <a:ext cx="4759816" cy="838824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8303C4E2-DDA4-7084-2E35-E540BB774113}"/>
              </a:ext>
            </a:extLst>
          </p:cNvPr>
          <p:cNvSpPr/>
          <p:nvPr/>
        </p:nvSpPr>
        <p:spPr>
          <a:xfrm>
            <a:off x="9000729" y="3070565"/>
            <a:ext cx="1607615" cy="453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</a:rPr>
              <a:t>head2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A687170B-511F-AE43-628A-8D1F4A32B401}"/>
              </a:ext>
            </a:extLst>
          </p:cNvPr>
          <p:cNvCxnSpPr>
            <a:stCxn id="36" idx="0"/>
            <a:endCxn id="112" idx="2"/>
          </p:cNvCxnSpPr>
          <p:nvPr/>
        </p:nvCxnSpPr>
        <p:spPr>
          <a:xfrm flipV="1">
            <a:off x="5016326" y="3523638"/>
            <a:ext cx="4788211" cy="84566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63B82D32-3299-EF6D-3B5F-B32B54859660}"/>
              </a:ext>
            </a:extLst>
          </p:cNvPr>
          <p:cNvCxnSpPr>
            <a:stCxn id="90" idx="0"/>
            <a:endCxn id="112" idx="2"/>
          </p:cNvCxnSpPr>
          <p:nvPr/>
        </p:nvCxnSpPr>
        <p:spPr>
          <a:xfrm flipV="1">
            <a:off x="6291597" y="3523638"/>
            <a:ext cx="3512940" cy="85700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28ED565B-FC0D-0875-12EB-1A1C04367F1D}"/>
              </a:ext>
            </a:extLst>
          </p:cNvPr>
          <p:cNvCxnSpPr>
            <a:stCxn id="96" idx="0"/>
            <a:endCxn id="112" idx="2"/>
          </p:cNvCxnSpPr>
          <p:nvPr/>
        </p:nvCxnSpPr>
        <p:spPr>
          <a:xfrm flipV="1">
            <a:off x="7578859" y="3523638"/>
            <a:ext cx="2225678" cy="86634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1BB76C7E-A634-D343-BD55-B1583EA8B88D}"/>
              </a:ext>
            </a:extLst>
          </p:cNvPr>
          <p:cNvCxnSpPr>
            <a:stCxn id="54" idx="0"/>
            <a:endCxn id="112" idx="2"/>
          </p:cNvCxnSpPr>
          <p:nvPr/>
        </p:nvCxnSpPr>
        <p:spPr>
          <a:xfrm flipV="1">
            <a:off x="8844756" y="3523638"/>
            <a:ext cx="959781" cy="84196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54B5DF13-FB31-F8B6-20D0-CDCF74A71C25}"/>
              </a:ext>
            </a:extLst>
          </p:cNvPr>
          <p:cNvCxnSpPr>
            <a:stCxn id="63" idx="0"/>
            <a:endCxn id="112" idx="2"/>
          </p:cNvCxnSpPr>
          <p:nvPr/>
        </p:nvCxnSpPr>
        <p:spPr>
          <a:xfrm flipH="1" flipV="1">
            <a:off x="9804537" y="3523638"/>
            <a:ext cx="345188" cy="85718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7628D19E-C39E-A63C-548E-301E0C49B750}"/>
              </a:ext>
            </a:extLst>
          </p:cNvPr>
          <p:cNvCxnSpPr>
            <a:stCxn id="82" idx="0"/>
            <a:endCxn id="112" idx="2"/>
          </p:cNvCxnSpPr>
          <p:nvPr/>
        </p:nvCxnSpPr>
        <p:spPr>
          <a:xfrm flipH="1" flipV="1">
            <a:off x="9804537" y="3523638"/>
            <a:ext cx="1632451" cy="8452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77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965C73-B604-8678-3B77-67237F31856A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59E26-B674-A2E7-8D67-14890AEE394A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DD944-C2A7-0B55-3FF2-2E2D0D7A2DDD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Multi-Head Self-Attention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D375F1-4F56-271F-53C8-F2344DAF1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230" y="599970"/>
            <a:ext cx="7807039" cy="1564402"/>
          </a:xfrm>
          <a:prstGeom prst="rect">
            <a:avLst/>
          </a:prstGeom>
          <a:ln>
            <a:solidFill>
              <a:schemeClr val="accent3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4CBD011B-0EDE-0F1F-4BC0-5C74F5306DB4}"/>
                  </a:ext>
                </a:extLst>
              </p:cNvPr>
              <p:cNvSpPr/>
              <p:nvPr/>
            </p:nvSpPr>
            <p:spPr>
              <a:xfrm>
                <a:off x="2039175" y="2323291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4CBD011B-0EDE-0F1F-4BC0-5C74F5306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5" y="2323291"/>
                <a:ext cx="511892" cy="410525"/>
              </a:xfrm>
              <a:prstGeom prst="roundRect">
                <a:avLst/>
              </a:prstGeom>
              <a:blipFill>
                <a:blip r:embed="rId3"/>
                <a:stretch>
                  <a:fillRect l="-7059" r="-2353"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94506539-5E33-393A-217A-5DBDBE0C0154}"/>
                  </a:ext>
                </a:extLst>
              </p:cNvPr>
              <p:cNvSpPr/>
              <p:nvPr/>
            </p:nvSpPr>
            <p:spPr>
              <a:xfrm>
                <a:off x="2037041" y="4649704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94506539-5E33-393A-217A-5DBDBE0C0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041" y="4649704"/>
                <a:ext cx="511892" cy="410525"/>
              </a:xfrm>
              <a:prstGeom prst="roundRect">
                <a:avLst/>
              </a:prstGeom>
              <a:blipFill>
                <a:blip r:embed="rId4"/>
                <a:stretch>
                  <a:fillRect l="-6977" r="-2326"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A1D21F94-5378-A9FD-7765-15337AF50B38}"/>
                  </a:ext>
                </a:extLst>
              </p:cNvPr>
              <p:cNvSpPr/>
              <p:nvPr/>
            </p:nvSpPr>
            <p:spPr>
              <a:xfrm>
                <a:off x="2037581" y="3013283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A1D21F94-5378-A9FD-7765-15337AF50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581" y="3013283"/>
                <a:ext cx="511892" cy="410525"/>
              </a:xfrm>
              <a:prstGeom prst="roundRect">
                <a:avLst/>
              </a:prstGeom>
              <a:blipFill>
                <a:blip r:embed="rId5"/>
                <a:stretch>
                  <a:fillRect l="-6977" r="-2326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92D0CD74-59A4-5356-4CD5-C350C88A755C}"/>
                  </a:ext>
                </a:extLst>
              </p:cNvPr>
              <p:cNvSpPr/>
              <p:nvPr/>
            </p:nvSpPr>
            <p:spPr>
              <a:xfrm>
                <a:off x="2037041" y="5345878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92D0CD74-59A4-5356-4CD5-C350C88A7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041" y="5345878"/>
                <a:ext cx="511892" cy="410525"/>
              </a:xfrm>
              <a:prstGeom prst="roundRect">
                <a:avLst/>
              </a:prstGeom>
              <a:blipFill>
                <a:blip r:embed="rId6"/>
                <a:stretch>
                  <a:fillRect l="-6977" r="-2326"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8E4A1EDC-97FA-3C0C-A27D-5942F396F5E5}"/>
                  </a:ext>
                </a:extLst>
              </p:cNvPr>
              <p:cNvSpPr/>
              <p:nvPr/>
            </p:nvSpPr>
            <p:spPr>
              <a:xfrm>
                <a:off x="2929438" y="3008091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8E4A1EDC-97FA-3C0C-A27D-5942F396F5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38" y="3008091"/>
                <a:ext cx="511892" cy="410525"/>
              </a:xfrm>
              <a:prstGeom prst="roundRect">
                <a:avLst/>
              </a:prstGeom>
              <a:blipFill>
                <a:blip r:embed="rId7"/>
                <a:stretch>
                  <a:fillRect l="-9302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300103EC-B2B8-F320-1E9E-0C1FDF85403B}"/>
                  </a:ext>
                </a:extLst>
              </p:cNvPr>
              <p:cNvSpPr/>
              <p:nvPr/>
            </p:nvSpPr>
            <p:spPr>
              <a:xfrm>
                <a:off x="2929438" y="5344014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矩形: 圆角 62">
                <a:extLst>
                  <a:ext uri="{FF2B5EF4-FFF2-40B4-BE49-F238E27FC236}">
                    <a16:creationId xmlns:a16="http://schemas.microsoft.com/office/drawing/2014/main" id="{300103EC-B2B8-F320-1E9E-0C1FDF854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38" y="5344014"/>
                <a:ext cx="511892" cy="410525"/>
              </a:xfrm>
              <a:prstGeom prst="roundRect">
                <a:avLst/>
              </a:prstGeom>
              <a:blipFill>
                <a:blip r:embed="rId8"/>
                <a:stretch>
                  <a:fillRect l="-9302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FDEB6FA5-4194-C4C1-A9E8-20A5DA32C1D1}"/>
                  </a:ext>
                </a:extLst>
              </p:cNvPr>
              <p:cNvSpPr/>
              <p:nvPr/>
            </p:nvSpPr>
            <p:spPr>
              <a:xfrm>
                <a:off x="3819701" y="3019172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FDEB6FA5-4194-C4C1-A9E8-20A5DA32C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701" y="3019172"/>
                <a:ext cx="511892" cy="410525"/>
              </a:xfrm>
              <a:prstGeom prst="roundRect">
                <a:avLst/>
              </a:prstGeom>
              <a:blipFill>
                <a:blip r:embed="rId9"/>
                <a:stretch>
                  <a:fillRect l="-9302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B32361B4-C838-BF9C-FB8D-AA18A6C6BF53}"/>
                  </a:ext>
                </a:extLst>
              </p:cNvPr>
              <p:cNvSpPr/>
              <p:nvPr/>
            </p:nvSpPr>
            <p:spPr>
              <a:xfrm>
                <a:off x="3819701" y="5351558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B32361B4-C838-BF9C-FB8D-AA18A6C6B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701" y="5351558"/>
                <a:ext cx="511892" cy="410525"/>
              </a:xfrm>
              <a:prstGeom prst="roundRect">
                <a:avLst/>
              </a:prstGeom>
              <a:blipFill>
                <a:blip r:embed="rId10"/>
                <a:stretch>
                  <a:fillRect l="-9302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14931DB2-CAAD-6C89-F9CB-376DBB0C7AB1}"/>
                  </a:ext>
                </a:extLst>
              </p:cNvPr>
              <p:cNvSpPr/>
              <p:nvPr/>
            </p:nvSpPr>
            <p:spPr>
              <a:xfrm>
                <a:off x="2929438" y="2323290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14931DB2-CAAD-6C89-F9CB-376DBB0C7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38" y="2323290"/>
                <a:ext cx="511892" cy="410525"/>
              </a:xfrm>
              <a:prstGeom prst="roundRect">
                <a:avLst/>
              </a:prstGeom>
              <a:blipFill>
                <a:blip r:embed="rId11"/>
                <a:stretch>
                  <a:fillRect l="-8140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2E83DB83-35D8-7073-8D63-62FC60F573E0}"/>
                  </a:ext>
                </a:extLst>
              </p:cNvPr>
              <p:cNvSpPr/>
              <p:nvPr/>
            </p:nvSpPr>
            <p:spPr>
              <a:xfrm>
                <a:off x="2929438" y="4649704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2E83DB83-35D8-7073-8D63-62FC60F57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38" y="4649704"/>
                <a:ext cx="511892" cy="410525"/>
              </a:xfrm>
              <a:prstGeom prst="roundRect">
                <a:avLst/>
              </a:prstGeom>
              <a:blipFill>
                <a:blip r:embed="rId12"/>
                <a:stretch>
                  <a:fillRect l="-8140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27AA4A37-9C1B-6911-39ED-F87F59EA1D88}"/>
                  </a:ext>
                </a:extLst>
              </p:cNvPr>
              <p:cNvSpPr/>
              <p:nvPr/>
            </p:nvSpPr>
            <p:spPr>
              <a:xfrm>
                <a:off x="3819701" y="2323290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27AA4A37-9C1B-6911-39ED-F87F59EA1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701" y="2323290"/>
                <a:ext cx="511892" cy="410525"/>
              </a:xfrm>
              <a:prstGeom prst="roundRect">
                <a:avLst/>
              </a:prstGeom>
              <a:blipFill>
                <a:blip r:embed="rId13"/>
                <a:stretch>
                  <a:fillRect l="-8140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1EECA2EE-01F7-C5E2-5BC7-5D810DDF1CA5}"/>
                  </a:ext>
                </a:extLst>
              </p:cNvPr>
              <p:cNvSpPr/>
              <p:nvPr/>
            </p:nvSpPr>
            <p:spPr>
              <a:xfrm>
                <a:off x="3819701" y="4649704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1EECA2EE-01F7-C5E2-5BC7-5D810DDF1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701" y="4649704"/>
                <a:ext cx="511892" cy="410525"/>
              </a:xfrm>
              <a:prstGeom prst="roundRect">
                <a:avLst/>
              </a:prstGeom>
              <a:blipFill>
                <a:blip r:embed="rId14"/>
                <a:stretch>
                  <a:fillRect l="-8140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9168935D-585A-EF6E-FBCA-BEBFA593139E}"/>
              </a:ext>
            </a:extLst>
          </p:cNvPr>
          <p:cNvSpPr/>
          <p:nvPr/>
        </p:nvSpPr>
        <p:spPr>
          <a:xfrm>
            <a:off x="158874" y="3023439"/>
            <a:ext cx="1607615" cy="453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</a:rPr>
              <a:t>head1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8303C4E2-DDA4-7084-2E35-E540BB774113}"/>
              </a:ext>
            </a:extLst>
          </p:cNvPr>
          <p:cNvSpPr/>
          <p:nvPr/>
        </p:nvSpPr>
        <p:spPr>
          <a:xfrm>
            <a:off x="158873" y="5357881"/>
            <a:ext cx="1607615" cy="4530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3"/>
                </a:solidFill>
              </a:rPr>
              <a:t>head2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083609E-DB2D-B059-5289-68104D5C82D9}"/>
                  </a:ext>
                </a:extLst>
              </p:cNvPr>
              <p:cNvSpPr/>
              <p:nvPr/>
            </p:nvSpPr>
            <p:spPr>
              <a:xfrm>
                <a:off x="2037581" y="3744442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083609E-DB2D-B059-5289-68104D5C8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581" y="3744442"/>
                <a:ext cx="511892" cy="410525"/>
              </a:xfrm>
              <a:prstGeom prst="roundRect">
                <a:avLst/>
              </a:prstGeom>
              <a:blipFill>
                <a:blip r:embed="rId15"/>
                <a:stretch>
                  <a:fillRect l="-8140" r="-4651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09844A49-D8AE-49C6-5AA8-F424019A75D0}"/>
                  </a:ext>
                </a:extLst>
              </p:cNvPr>
              <p:cNvSpPr/>
              <p:nvPr/>
            </p:nvSpPr>
            <p:spPr>
              <a:xfrm>
                <a:off x="2929438" y="3739250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09844A49-D8AE-49C6-5AA8-F424019A7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38" y="3739250"/>
                <a:ext cx="511892" cy="410525"/>
              </a:xfrm>
              <a:prstGeom prst="roundRect">
                <a:avLst/>
              </a:prstGeom>
              <a:blipFill>
                <a:blip r:embed="rId16"/>
                <a:stretch>
                  <a:fillRect l="-10465" r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6975D216-DB5B-F509-B2D5-124CC86595F3}"/>
                  </a:ext>
                </a:extLst>
              </p:cNvPr>
              <p:cNvSpPr/>
              <p:nvPr/>
            </p:nvSpPr>
            <p:spPr>
              <a:xfrm>
                <a:off x="3819701" y="3750331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6975D216-DB5B-F509-B2D5-124CC8659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701" y="3750331"/>
                <a:ext cx="511892" cy="410525"/>
              </a:xfrm>
              <a:prstGeom prst="roundRect">
                <a:avLst/>
              </a:prstGeom>
              <a:blipFill>
                <a:blip r:embed="rId17"/>
                <a:stretch>
                  <a:fillRect l="-10465" r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DE27C38-D84F-D6AC-E380-C70DF64379F7}"/>
              </a:ext>
            </a:extLst>
          </p:cNvPr>
          <p:cNvSpPr txBox="1"/>
          <p:nvPr/>
        </p:nvSpPr>
        <p:spPr>
          <a:xfrm>
            <a:off x="2129455" y="3399459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16479E-89D8-4906-07B2-7C22DEE6F961}"/>
              </a:ext>
            </a:extLst>
          </p:cNvPr>
          <p:cNvSpPr txBox="1"/>
          <p:nvPr/>
        </p:nvSpPr>
        <p:spPr>
          <a:xfrm>
            <a:off x="3024924" y="3418616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5385A3-DAFB-AAD3-3455-83B39F7BFBCE}"/>
              </a:ext>
            </a:extLst>
          </p:cNvPr>
          <p:cNvSpPr txBox="1"/>
          <p:nvPr/>
        </p:nvSpPr>
        <p:spPr>
          <a:xfrm>
            <a:off x="3920393" y="3429000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7819B7FF-EFC6-F943-564E-CA0E1D95C525}"/>
              </a:ext>
            </a:extLst>
          </p:cNvPr>
          <p:cNvSpPr/>
          <p:nvPr/>
        </p:nvSpPr>
        <p:spPr>
          <a:xfrm>
            <a:off x="1791137" y="2236424"/>
            <a:ext cx="246444" cy="20271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030F95D4-3883-A8EF-5E47-407FBD6451D5}"/>
              </a:ext>
            </a:extLst>
          </p:cNvPr>
          <p:cNvSpPr/>
          <p:nvPr/>
        </p:nvSpPr>
        <p:spPr>
          <a:xfrm>
            <a:off x="1790597" y="4570866"/>
            <a:ext cx="246444" cy="202710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1285EECD-F039-2C2B-B53C-106320FA2403}"/>
                  </a:ext>
                </a:extLst>
              </p:cNvPr>
              <p:cNvSpPr/>
              <p:nvPr/>
            </p:nvSpPr>
            <p:spPr>
              <a:xfrm>
                <a:off x="2037041" y="6069421"/>
                <a:ext cx="511892" cy="410525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1285EECD-F039-2C2B-B53C-106320FA2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041" y="6069421"/>
                <a:ext cx="511892" cy="410525"/>
              </a:xfrm>
              <a:prstGeom prst="roundRect">
                <a:avLst/>
              </a:prstGeom>
              <a:blipFill>
                <a:blip r:embed="rId18"/>
                <a:stretch>
                  <a:fillRect l="-9302" r="-4651"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9051D943-CD9A-4CAF-9861-FF9C84407059}"/>
                  </a:ext>
                </a:extLst>
              </p:cNvPr>
              <p:cNvSpPr/>
              <p:nvPr/>
            </p:nvSpPr>
            <p:spPr>
              <a:xfrm>
                <a:off x="2928898" y="6064229"/>
                <a:ext cx="511892" cy="41052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9051D943-CD9A-4CAF-9861-FF9C84407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898" y="6064229"/>
                <a:ext cx="511892" cy="410525"/>
              </a:xfrm>
              <a:prstGeom prst="roundRect">
                <a:avLst/>
              </a:prstGeom>
              <a:blipFill>
                <a:blip r:embed="rId19"/>
                <a:stretch>
                  <a:fillRect l="-9302" r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A884FB0B-683C-EE3F-CEB9-968830913E51}"/>
                  </a:ext>
                </a:extLst>
              </p:cNvPr>
              <p:cNvSpPr/>
              <p:nvPr/>
            </p:nvSpPr>
            <p:spPr>
              <a:xfrm>
                <a:off x="3819161" y="6075310"/>
                <a:ext cx="511892" cy="410525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A884FB0B-683C-EE3F-CEB9-968830913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161" y="6075310"/>
                <a:ext cx="511892" cy="410525"/>
              </a:xfrm>
              <a:prstGeom prst="roundRect">
                <a:avLst/>
              </a:prstGeom>
              <a:blipFill>
                <a:blip r:embed="rId20"/>
                <a:stretch>
                  <a:fillRect l="-10588" r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C38FA83A-A82E-C525-3BA6-58FCDA30121D}"/>
              </a:ext>
            </a:extLst>
          </p:cNvPr>
          <p:cNvSpPr txBox="1"/>
          <p:nvPr/>
        </p:nvSpPr>
        <p:spPr>
          <a:xfrm>
            <a:off x="2128915" y="5724438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CE15763-0D97-71BD-0E32-72BADA186E17}"/>
              </a:ext>
            </a:extLst>
          </p:cNvPr>
          <p:cNvSpPr txBox="1"/>
          <p:nvPr/>
        </p:nvSpPr>
        <p:spPr>
          <a:xfrm>
            <a:off x="3024384" y="5743595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F9246B-4898-D328-2421-CEC6F433BD0B}"/>
              </a:ext>
            </a:extLst>
          </p:cNvPr>
          <p:cNvSpPr txBox="1"/>
          <p:nvPr/>
        </p:nvSpPr>
        <p:spPr>
          <a:xfrm>
            <a:off x="3919853" y="5753979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12AB8B0C-9D5A-B76C-3463-58190712C168}"/>
              </a:ext>
            </a:extLst>
          </p:cNvPr>
          <p:cNvSpPr/>
          <p:nvPr/>
        </p:nvSpPr>
        <p:spPr>
          <a:xfrm>
            <a:off x="4482750" y="2555617"/>
            <a:ext cx="1762699" cy="1379133"/>
          </a:xfrm>
          <a:prstGeom prst="rightArrow">
            <a:avLst/>
          </a:prstGeom>
          <a:solidFill>
            <a:srgbClr val="FEB8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3"/>
                </a:solidFill>
              </a:rPr>
              <a:t>Self-Attention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A5A08403-B813-23B5-38FA-904B637D6EDC}"/>
              </a:ext>
            </a:extLst>
          </p:cNvPr>
          <p:cNvSpPr/>
          <p:nvPr/>
        </p:nvSpPr>
        <p:spPr>
          <a:xfrm>
            <a:off x="4482750" y="4867253"/>
            <a:ext cx="1762699" cy="1379133"/>
          </a:xfrm>
          <a:prstGeom prst="rightArrow">
            <a:avLst/>
          </a:prstGeom>
          <a:solidFill>
            <a:srgbClr val="FEB8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3"/>
                </a:solidFill>
              </a:rPr>
              <a:t>Self-Attention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F16BB06B-B9EC-EFEF-0FD4-3F96DD649CA8}"/>
                  </a:ext>
                </a:extLst>
              </p:cNvPr>
              <p:cNvSpPr/>
              <p:nvPr/>
            </p:nvSpPr>
            <p:spPr>
              <a:xfrm>
                <a:off x="6697474" y="2323289"/>
                <a:ext cx="511892" cy="410525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F16BB06B-B9EC-EFEF-0FD4-3F96DD649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74" y="2323289"/>
                <a:ext cx="511892" cy="410525"/>
              </a:xfrm>
              <a:prstGeom prst="roundRect">
                <a:avLst/>
              </a:prstGeom>
              <a:blipFill>
                <a:blip r:embed="rId21"/>
                <a:stretch>
                  <a:fillRect l="-5814" r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DB19905A-5D82-C27D-62AC-59E7B1FDA100}"/>
                  </a:ext>
                </a:extLst>
              </p:cNvPr>
              <p:cNvSpPr/>
              <p:nvPr/>
            </p:nvSpPr>
            <p:spPr>
              <a:xfrm>
                <a:off x="6697474" y="3018475"/>
                <a:ext cx="511892" cy="410525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DB19905A-5D82-C27D-62AC-59E7B1FDA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74" y="3018475"/>
                <a:ext cx="511892" cy="410525"/>
              </a:xfrm>
              <a:prstGeom prst="roundRect">
                <a:avLst/>
              </a:prstGeom>
              <a:blipFill>
                <a:blip r:embed="rId22"/>
                <a:stretch>
                  <a:fillRect l="-6977" r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71DEA713-3D39-9DD7-48CA-34CDCF1978D4}"/>
                  </a:ext>
                </a:extLst>
              </p:cNvPr>
              <p:cNvSpPr/>
              <p:nvPr/>
            </p:nvSpPr>
            <p:spPr>
              <a:xfrm>
                <a:off x="6697474" y="3739250"/>
                <a:ext cx="511892" cy="410525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71DEA713-3D39-9DD7-48CA-34CDCF197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74" y="3739250"/>
                <a:ext cx="511892" cy="410525"/>
              </a:xfrm>
              <a:prstGeom prst="roundRect">
                <a:avLst/>
              </a:prstGeom>
              <a:blipFill>
                <a:blip r:embed="rId23"/>
                <a:stretch>
                  <a:fillRect l="-8140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3B9053E7-1F28-C647-2DF1-E3C8B62F4D4F}"/>
              </a:ext>
            </a:extLst>
          </p:cNvPr>
          <p:cNvSpPr txBox="1"/>
          <p:nvPr/>
        </p:nvSpPr>
        <p:spPr>
          <a:xfrm>
            <a:off x="6819470" y="3418616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3C6D56-DB89-BA8E-FEB0-588B7830D6FA}"/>
                  </a:ext>
                </a:extLst>
              </p:cNvPr>
              <p:cNvSpPr/>
              <p:nvPr/>
            </p:nvSpPr>
            <p:spPr>
              <a:xfrm>
                <a:off x="6696141" y="4648268"/>
                <a:ext cx="511892" cy="410525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03C6D56-DB89-BA8E-FEB0-588B7830D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41" y="4648268"/>
                <a:ext cx="511892" cy="410525"/>
              </a:xfrm>
              <a:prstGeom prst="roundRect">
                <a:avLst/>
              </a:prstGeom>
              <a:blipFill>
                <a:blip r:embed="rId24"/>
                <a:stretch>
                  <a:fillRect l="-5814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7627B809-782C-AF8C-717A-1A1B3607836A}"/>
                  </a:ext>
                </a:extLst>
              </p:cNvPr>
              <p:cNvSpPr/>
              <p:nvPr/>
            </p:nvSpPr>
            <p:spPr>
              <a:xfrm>
                <a:off x="6696141" y="5343454"/>
                <a:ext cx="511892" cy="410525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7627B809-782C-AF8C-717A-1A1B36078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41" y="5343454"/>
                <a:ext cx="511892" cy="410525"/>
              </a:xfrm>
              <a:prstGeom prst="roundRect">
                <a:avLst/>
              </a:prstGeom>
              <a:blipFill>
                <a:blip r:embed="rId25"/>
                <a:stretch>
                  <a:fillRect l="-5814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29EF8C47-7B80-FF78-0DB1-8E5859C9E6FB}"/>
                  </a:ext>
                </a:extLst>
              </p:cNvPr>
              <p:cNvSpPr/>
              <p:nvPr/>
            </p:nvSpPr>
            <p:spPr>
              <a:xfrm>
                <a:off x="6696141" y="6064229"/>
                <a:ext cx="511892" cy="410525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29EF8C47-7B80-FF78-0DB1-8E5859C9E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41" y="6064229"/>
                <a:ext cx="511892" cy="410525"/>
              </a:xfrm>
              <a:prstGeom prst="roundRect">
                <a:avLst/>
              </a:prstGeom>
              <a:blipFill>
                <a:blip r:embed="rId26"/>
                <a:stretch>
                  <a:fillRect l="-6977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884051CD-4D9A-A705-E8E3-1D7A5A09CFD9}"/>
              </a:ext>
            </a:extLst>
          </p:cNvPr>
          <p:cNvSpPr txBox="1"/>
          <p:nvPr/>
        </p:nvSpPr>
        <p:spPr>
          <a:xfrm>
            <a:off x="6818137" y="5743595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534D21E4-DABF-7505-792B-119BE898C5D1}"/>
              </a:ext>
            </a:extLst>
          </p:cNvPr>
          <p:cNvSpPr/>
          <p:nvPr/>
        </p:nvSpPr>
        <p:spPr>
          <a:xfrm>
            <a:off x="7374764" y="3685859"/>
            <a:ext cx="1762699" cy="1379133"/>
          </a:xfrm>
          <a:prstGeom prst="rightArrow">
            <a:avLst/>
          </a:prstGeom>
          <a:solidFill>
            <a:srgbClr val="FEB8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accent3"/>
                </a:solidFill>
              </a:rPr>
              <a:t>Concat</a:t>
            </a:r>
            <a:endParaRPr lang="zh-CN" altLang="en-US" sz="20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0E691D64-1A64-AFB7-3B54-9CAF711AE124}"/>
                  </a:ext>
                </a:extLst>
              </p:cNvPr>
              <p:cNvSpPr/>
              <p:nvPr/>
            </p:nvSpPr>
            <p:spPr>
              <a:xfrm>
                <a:off x="9238321" y="3437569"/>
                <a:ext cx="511892" cy="410525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0E691D64-1A64-AFB7-3B54-9CAF711AE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321" y="3437569"/>
                <a:ext cx="511892" cy="410525"/>
              </a:xfrm>
              <a:prstGeom prst="roundRect">
                <a:avLst/>
              </a:prstGeom>
              <a:blipFill>
                <a:blip r:embed="rId27"/>
                <a:stretch>
                  <a:fillRect l="-5814" r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02B6FDC7-046A-3B53-3F4B-8DD61254F206}"/>
                  </a:ext>
                </a:extLst>
              </p:cNvPr>
              <p:cNvSpPr/>
              <p:nvPr/>
            </p:nvSpPr>
            <p:spPr>
              <a:xfrm>
                <a:off x="9238321" y="4132755"/>
                <a:ext cx="511892" cy="410525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02B6FDC7-046A-3B53-3F4B-8DD61254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321" y="4132755"/>
                <a:ext cx="511892" cy="410525"/>
              </a:xfrm>
              <a:prstGeom prst="roundRect">
                <a:avLst/>
              </a:prstGeom>
              <a:blipFill>
                <a:blip r:embed="rId28"/>
                <a:stretch>
                  <a:fillRect l="-5814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67CA26ED-297C-8E87-7EE2-97E8CDB05325}"/>
                  </a:ext>
                </a:extLst>
              </p:cNvPr>
              <p:cNvSpPr/>
              <p:nvPr/>
            </p:nvSpPr>
            <p:spPr>
              <a:xfrm>
                <a:off x="9238321" y="4853530"/>
                <a:ext cx="511892" cy="410525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67CA26ED-297C-8E87-7EE2-97E8CDB05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321" y="4853530"/>
                <a:ext cx="511892" cy="410525"/>
              </a:xfrm>
              <a:prstGeom prst="roundRect">
                <a:avLst/>
              </a:prstGeom>
              <a:blipFill>
                <a:blip r:embed="rId29"/>
                <a:stretch>
                  <a:fillRect l="-6977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本框 47">
            <a:extLst>
              <a:ext uri="{FF2B5EF4-FFF2-40B4-BE49-F238E27FC236}">
                <a16:creationId xmlns:a16="http://schemas.microsoft.com/office/drawing/2014/main" id="{876C6196-1E20-731A-C2EE-AD943C952390}"/>
              </a:ext>
            </a:extLst>
          </p:cNvPr>
          <p:cNvSpPr txBox="1"/>
          <p:nvPr/>
        </p:nvSpPr>
        <p:spPr>
          <a:xfrm>
            <a:off x="9360317" y="4532896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3740336A-FA10-767F-3CA1-7C0F6C11AEE4}"/>
                  </a:ext>
                </a:extLst>
              </p:cNvPr>
              <p:cNvSpPr/>
              <p:nvPr/>
            </p:nvSpPr>
            <p:spPr>
              <a:xfrm>
                <a:off x="10018061" y="3437569"/>
                <a:ext cx="511892" cy="410525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3740336A-FA10-767F-3CA1-7C0F6C11A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061" y="3437569"/>
                <a:ext cx="511892" cy="410525"/>
              </a:xfrm>
              <a:prstGeom prst="roundRect">
                <a:avLst/>
              </a:prstGeom>
              <a:blipFill>
                <a:blip r:embed="rId30"/>
                <a:stretch>
                  <a:fillRect l="-5814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35A02E18-0260-8865-9C32-7C813C4A1923}"/>
                  </a:ext>
                </a:extLst>
              </p:cNvPr>
              <p:cNvSpPr/>
              <p:nvPr/>
            </p:nvSpPr>
            <p:spPr>
              <a:xfrm>
                <a:off x="10018061" y="4132755"/>
                <a:ext cx="511892" cy="410525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35A02E18-0260-8865-9C32-7C813C4A1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061" y="4132755"/>
                <a:ext cx="511892" cy="410525"/>
              </a:xfrm>
              <a:prstGeom prst="roundRect">
                <a:avLst/>
              </a:prstGeom>
              <a:blipFill>
                <a:blip r:embed="rId31"/>
                <a:stretch>
                  <a:fillRect l="-5814" r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3414A510-5A9D-3287-F739-236870991EC2}"/>
                  </a:ext>
                </a:extLst>
              </p:cNvPr>
              <p:cNvSpPr/>
              <p:nvPr/>
            </p:nvSpPr>
            <p:spPr>
              <a:xfrm>
                <a:off x="10018061" y="4853530"/>
                <a:ext cx="511892" cy="410525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3414A510-5A9D-3287-F739-236870991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061" y="4853530"/>
                <a:ext cx="511892" cy="410525"/>
              </a:xfrm>
              <a:prstGeom prst="roundRect">
                <a:avLst/>
              </a:prstGeom>
              <a:blipFill>
                <a:blip r:embed="rId32"/>
                <a:stretch>
                  <a:fillRect l="-6977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91A54782-AE60-659F-7743-40A3EBAFAF1C}"/>
              </a:ext>
            </a:extLst>
          </p:cNvPr>
          <p:cNvSpPr txBox="1"/>
          <p:nvPr/>
        </p:nvSpPr>
        <p:spPr>
          <a:xfrm>
            <a:off x="10140057" y="4532896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57" name="双括号 56">
            <a:extLst>
              <a:ext uri="{FF2B5EF4-FFF2-40B4-BE49-F238E27FC236}">
                <a16:creationId xmlns:a16="http://schemas.microsoft.com/office/drawing/2014/main" id="{F98CE189-891A-5805-110E-5DD2FDEA5C79}"/>
              </a:ext>
            </a:extLst>
          </p:cNvPr>
          <p:cNvSpPr/>
          <p:nvPr/>
        </p:nvSpPr>
        <p:spPr>
          <a:xfrm>
            <a:off x="9137463" y="3305060"/>
            <a:ext cx="1548898" cy="2126256"/>
          </a:xfrm>
          <a:prstGeom prst="bracketPair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7892EDB-301D-A2A8-52F6-EA8C11197619}"/>
                  </a:ext>
                </a:extLst>
              </p:cNvPr>
              <p:cNvSpPr txBox="1"/>
              <p:nvPr/>
            </p:nvSpPr>
            <p:spPr>
              <a:xfrm>
                <a:off x="10853982" y="4149775"/>
                <a:ext cx="1044236" cy="462884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3"/>
                    </a:solidFill>
                  </a:rPr>
                  <a:t>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7892EDB-301D-A2A8-52F6-EA8C1119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982" y="4149775"/>
                <a:ext cx="1044236" cy="462884"/>
              </a:xfrm>
              <a:prstGeom prst="rect">
                <a:avLst/>
              </a:prstGeom>
              <a:blipFill>
                <a:blip r:embed="rId33"/>
                <a:stretch>
                  <a:fillRect l="-8671" t="-8974" b="-26923"/>
                </a:stretch>
              </a:blipFill>
              <a:ln>
                <a:solidFill>
                  <a:schemeClr val="accent3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CD75462-4054-CFCC-A646-6444A78E7B34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>
            <a:off x="11376100" y="4612659"/>
            <a:ext cx="0" cy="91798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D8E1CF6-AE51-86D5-7663-518F7318E50B}"/>
              </a:ext>
            </a:extLst>
          </p:cNvPr>
          <p:cNvSpPr txBox="1"/>
          <p:nvPr/>
        </p:nvSpPr>
        <p:spPr>
          <a:xfrm>
            <a:off x="10632300" y="5530641"/>
            <a:ext cx="14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线性投射回初始维度</a:t>
            </a:r>
          </a:p>
        </p:txBody>
      </p:sp>
    </p:spTree>
    <p:extLst>
      <p:ext uri="{BB962C8B-B14F-4D97-AF65-F5344CB8AC3E}">
        <p14:creationId xmlns:p14="http://schemas.microsoft.com/office/powerpoint/2010/main" val="165615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5249-A822-A710-A2EF-EC4FAE37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E00017A5-366A-7354-7E1C-30AA06DCCE17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1E0AB1-B8DC-0BBC-DEC2-FBDAB9D369A0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3D8598-89F4-82D7-1BEA-91CE32933EB4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Swin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Transformer structure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A34300-1B54-4FAB-41A1-56DB3737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05" y="3672920"/>
            <a:ext cx="10446789" cy="311881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688286B-7F81-63A4-0566-64E779817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05" y="1277450"/>
            <a:ext cx="4188792" cy="233779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912B4F-B9D1-1F46-4DA9-DF1557D5B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57" y="1277450"/>
            <a:ext cx="5969738" cy="233779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FE8439B-8687-A9AC-F7AE-991C69A311B8}"/>
              </a:ext>
            </a:extLst>
          </p:cNvPr>
          <p:cNvSpPr txBox="1"/>
          <p:nvPr/>
        </p:nvSpPr>
        <p:spPr>
          <a:xfrm>
            <a:off x="5736464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Swin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=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hifted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Win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dow</a:t>
            </a:r>
          </a:p>
        </p:txBody>
      </p:sp>
    </p:spTree>
    <p:extLst>
      <p:ext uri="{BB962C8B-B14F-4D97-AF65-F5344CB8AC3E}">
        <p14:creationId xmlns:p14="http://schemas.microsoft.com/office/powerpoint/2010/main" val="3787758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428D-BC06-5588-C386-EFBAEE7A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D3FBC187-A2AA-5448-71BA-FE6C7125D592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458293-896F-F282-073C-06A2367BA8C3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26F828-F943-9531-4FB2-D1F637F7AD9C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Patch Merging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B2853C-6CA5-C681-E6CD-9BF2E3AA589C}"/>
              </a:ext>
            </a:extLst>
          </p:cNvPr>
          <p:cNvSpPr/>
          <p:nvPr/>
        </p:nvSpPr>
        <p:spPr>
          <a:xfrm>
            <a:off x="618186" y="1361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16D175-E9E4-A607-B3AD-C96C62D6AF40}"/>
              </a:ext>
            </a:extLst>
          </p:cNvPr>
          <p:cNvSpPr/>
          <p:nvPr/>
        </p:nvSpPr>
        <p:spPr>
          <a:xfrm>
            <a:off x="1210614" y="1361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E6FE9B-70BB-5905-C5A4-8763B855F2F7}"/>
              </a:ext>
            </a:extLst>
          </p:cNvPr>
          <p:cNvSpPr/>
          <p:nvPr/>
        </p:nvSpPr>
        <p:spPr>
          <a:xfrm>
            <a:off x="1803042" y="1361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759CBD-5232-7EB9-7225-90A25A2DA081}"/>
              </a:ext>
            </a:extLst>
          </p:cNvPr>
          <p:cNvSpPr/>
          <p:nvPr/>
        </p:nvSpPr>
        <p:spPr>
          <a:xfrm>
            <a:off x="2395470" y="1361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314A8C-BAA0-2DA6-9E68-D40ABC16BC0E}"/>
              </a:ext>
            </a:extLst>
          </p:cNvPr>
          <p:cNvSpPr/>
          <p:nvPr/>
        </p:nvSpPr>
        <p:spPr>
          <a:xfrm>
            <a:off x="618186" y="1955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85DC9E-7548-057B-6183-C51BD02235D0}"/>
              </a:ext>
            </a:extLst>
          </p:cNvPr>
          <p:cNvSpPr/>
          <p:nvPr/>
        </p:nvSpPr>
        <p:spPr>
          <a:xfrm>
            <a:off x="1210614" y="1955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862CA8-46C5-7DD2-83DA-8F3A1ABDAE9C}"/>
              </a:ext>
            </a:extLst>
          </p:cNvPr>
          <p:cNvSpPr/>
          <p:nvPr/>
        </p:nvSpPr>
        <p:spPr>
          <a:xfrm>
            <a:off x="1803042" y="1955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0369B1-1CD7-B521-0197-E481A731C66B}"/>
              </a:ext>
            </a:extLst>
          </p:cNvPr>
          <p:cNvSpPr/>
          <p:nvPr/>
        </p:nvSpPr>
        <p:spPr>
          <a:xfrm>
            <a:off x="2395470" y="1955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AF267C-F7AA-B82C-79D8-6D972D211FD5}"/>
              </a:ext>
            </a:extLst>
          </p:cNvPr>
          <p:cNvSpPr/>
          <p:nvPr/>
        </p:nvSpPr>
        <p:spPr>
          <a:xfrm>
            <a:off x="618186" y="2531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21038A-FA0E-3160-6D77-D089E9E3FDCA}"/>
              </a:ext>
            </a:extLst>
          </p:cNvPr>
          <p:cNvSpPr/>
          <p:nvPr/>
        </p:nvSpPr>
        <p:spPr>
          <a:xfrm>
            <a:off x="1210614" y="2531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65CEB0-9D17-692A-B949-11687959186F}"/>
              </a:ext>
            </a:extLst>
          </p:cNvPr>
          <p:cNvSpPr/>
          <p:nvPr/>
        </p:nvSpPr>
        <p:spPr>
          <a:xfrm>
            <a:off x="1803042" y="2531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F4BF411-2C8F-3812-A227-260AF40C53B9}"/>
              </a:ext>
            </a:extLst>
          </p:cNvPr>
          <p:cNvSpPr/>
          <p:nvPr/>
        </p:nvSpPr>
        <p:spPr>
          <a:xfrm>
            <a:off x="2395470" y="2531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4DCBD45-65AA-3282-807B-68B8A37C395E}"/>
              </a:ext>
            </a:extLst>
          </p:cNvPr>
          <p:cNvSpPr/>
          <p:nvPr/>
        </p:nvSpPr>
        <p:spPr>
          <a:xfrm>
            <a:off x="618186" y="3125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7D5411-9B76-8B08-3331-87F95EAD7BA0}"/>
              </a:ext>
            </a:extLst>
          </p:cNvPr>
          <p:cNvSpPr/>
          <p:nvPr/>
        </p:nvSpPr>
        <p:spPr>
          <a:xfrm>
            <a:off x="1210614" y="3125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1B34641-FE94-D8C5-D4D2-E0D44E5F2FA7}"/>
              </a:ext>
            </a:extLst>
          </p:cNvPr>
          <p:cNvSpPr/>
          <p:nvPr/>
        </p:nvSpPr>
        <p:spPr>
          <a:xfrm>
            <a:off x="1803042" y="3125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6E48D2-8994-06F3-A2E0-2EE697E8FB6D}"/>
              </a:ext>
            </a:extLst>
          </p:cNvPr>
          <p:cNvSpPr/>
          <p:nvPr/>
        </p:nvSpPr>
        <p:spPr>
          <a:xfrm>
            <a:off x="2395470" y="3125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27C2617C-DF5C-9284-BCB4-843DB64AA71F}"/>
              </a:ext>
            </a:extLst>
          </p:cNvPr>
          <p:cNvSpPr/>
          <p:nvPr/>
        </p:nvSpPr>
        <p:spPr>
          <a:xfrm>
            <a:off x="3161764" y="2430700"/>
            <a:ext cx="592428" cy="20156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3D932CD-49BE-A175-F7F6-FB0043C4AB85}"/>
              </a:ext>
            </a:extLst>
          </p:cNvPr>
          <p:cNvSpPr/>
          <p:nvPr/>
        </p:nvSpPr>
        <p:spPr>
          <a:xfrm>
            <a:off x="3983865" y="1361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28E1DDC-8885-9A27-B673-A50FD04F2364}"/>
              </a:ext>
            </a:extLst>
          </p:cNvPr>
          <p:cNvSpPr/>
          <p:nvPr/>
        </p:nvSpPr>
        <p:spPr>
          <a:xfrm>
            <a:off x="4576293" y="1361162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BD7884-E2D3-4C20-FAB3-B868CB06F9CD}"/>
              </a:ext>
            </a:extLst>
          </p:cNvPr>
          <p:cNvSpPr/>
          <p:nvPr/>
        </p:nvSpPr>
        <p:spPr>
          <a:xfrm>
            <a:off x="5168721" y="1361162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358E74C-E186-818C-0294-76ADA8A656E2}"/>
              </a:ext>
            </a:extLst>
          </p:cNvPr>
          <p:cNvSpPr/>
          <p:nvPr/>
        </p:nvSpPr>
        <p:spPr>
          <a:xfrm>
            <a:off x="5761149" y="1361162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1D12BB3-6608-B9DC-D3F8-13D895DD8728}"/>
              </a:ext>
            </a:extLst>
          </p:cNvPr>
          <p:cNvSpPr/>
          <p:nvPr/>
        </p:nvSpPr>
        <p:spPr>
          <a:xfrm>
            <a:off x="3983865" y="1955162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E2423E-3315-51C6-5131-9AE912CDA492}"/>
              </a:ext>
            </a:extLst>
          </p:cNvPr>
          <p:cNvSpPr/>
          <p:nvPr/>
        </p:nvSpPr>
        <p:spPr>
          <a:xfrm>
            <a:off x="4576293" y="1955162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F4B307-1205-4A4F-B269-3A7DD2EF2E4C}"/>
              </a:ext>
            </a:extLst>
          </p:cNvPr>
          <p:cNvSpPr/>
          <p:nvPr/>
        </p:nvSpPr>
        <p:spPr>
          <a:xfrm>
            <a:off x="5168721" y="1955162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55D0F02-954B-DB1C-FCE3-EA6F08BBBAE7}"/>
              </a:ext>
            </a:extLst>
          </p:cNvPr>
          <p:cNvSpPr/>
          <p:nvPr/>
        </p:nvSpPr>
        <p:spPr>
          <a:xfrm>
            <a:off x="5761149" y="1955162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14E9D45-96B7-4708-CF81-399CA4055B14}"/>
              </a:ext>
            </a:extLst>
          </p:cNvPr>
          <p:cNvSpPr/>
          <p:nvPr/>
        </p:nvSpPr>
        <p:spPr>
          <a:xfrm>
            <a:off x="3983865" y="2531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327E900-0FDF-F016-6DFF-6BF48A5BD8DB}"/>
              </a:ext>
            </a:extLst>
          </p:cNvPr>
          <p:cNvSpPr/>
          <p:nvPr/>
        </p:nvSpPr>
        <p:spPr>
          <a:xfrm>
            <a:off x="4576293" y="2531484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52CF379-6EE9-B99B-C9C8-ADA1B8324E0F}"/>
              </a:ext>
            </a:extLst>
          </p:cNvPr>
          <p:cNvSpPr/>
          <p:nvPr/>
        </p:nvSpPr>
        <p:spPr>
          <a:xfrm>
            <a:off x="5168721" y="2531484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74099C3-73FA-0BCD-CC18-29972AA165EF}"/>
              </a:ext>
            </a:extLst>
          </p:cNvPr>
          <p:cNvSpPr/>
          <p:nvPr/>
        </p:nvSpPr>
        <p:spPr>
          <a:xfrm>
            <a:off x="5761149" y="2531484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C93E690-D00A-AEBD-1260-F1C018A73F4B}"/>
              </a:ext>
            </a:extLst>
          </p:cNvPr>
          <p:cNvSpPr/>
          <p:nvPr/>
        </p:nvSpPr>
        <p:spPr>
          <a:xfrm>
            <a:off x="3983865" y="3125484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84FA8F9-317F-1713-3337-45245FB1A4E4}"/>
              </a:ext>
            </a:extLst>
          </p:cNvPr>
          <p:cNvSpPr/>
          <p:nvPr/>
        </p:nvSpPr>
        <p:spPr>
          <a:xfrm>
            <a:off x="4576293" y="3125484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0B4C837-E341-2FA4-AA6D-B18DE13F85CA}"/>
              </a:ext>
            </a:extLst>
          </p:cNvPr>
          <p:cNvSpPr/>
          <p:nvPr/>
        </p:nvSpPr>
        <p:spPr>
          <a:xfrm>
            <a:off x="5168721" y="3125484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E13E09-FA7D-3483-85DB-27B35836B14B}"/>
              </a:ext>
            </a:extLst>
          </p:cNvPr>
          <p:cNvSpPr/>
          <p:nvPr/>
        </p:nvSpPr>
        <p:spPr>
          <a:xfrm>
            <a:off x="5761149" y="3125484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CEE1C37A-656A-A8BF-6CC2-A516E78C21E9}"/>
              </a:ext>
            </a:extLst>
          </p:cNvPr>
          <p:cNvSpPr/>
          <p:nvPr/>
        </p:nvSpPr>
        <p:spPr>
          <a:xfrm rot="5400000">
            <a:off x="5018583" y="3898776"/>
            <a:ext cx="305135" cy="2064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56707B6-7E5E-B2B3-2E96-CBCCB5DC6670}"/>
              </a:ext>
            </a:extLst>
          </p:cNvPr>
          <p:cNvSpPr/>
          <p:nvPr/>
        </p:nvSpPr>
        <p:spPr>
          <a:xfrm>
            <a:off x="3799268" y="4222701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12A1A0-E2AC-EFFA-7501-DF5A1786DBC2}"/>
              </a:ext>
            </a:extLst>
          </p:cNvPr>
          <p:cNvSpPr/>
          <p:nvPr/>
        </p:nvSpPr>
        <p:spPr>
          <a:xfrm>
            <a:off x="4391696" y="4222701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968205B-0F06-48E1-5FB9-E24363516282}"/>
              </a:ext>
            </a:extLst>
          </p:cNvPr>
          <p:cNvSpPr/>
          <p:nvPr/>
        </p:nvSpPr>
        <p:spPr>
          <a:xfrm>
            <a:off x="3799268" y="4816701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ABC85ED-841E-908F-F6F5-CFDCFD3B7A89}"/>
              </a:ext>
            </a:extLst>
          </p:cNvPr>
          <p:cNvSpPr/>
          <p:nvPr/>
        </p:nvSpPr>
        <p:spPr>
          <a:xfrm>
            <a:off x="4391696" y="4816701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918600E-DADA-76EC-E372-300B0BCB3238}"/>
              </a:ext>
            </a:extLst>
          </p:cNvPr>
          <p:cNvSpPr/>
          <p:nvPr/>
        </p:nvSpPr>
        <p:spPr>
          <a:xfrm>
            <a:off x="5336146" y="4222701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3C55563-E3A3-0068-D9E0-0C2D4A8D120F}"/>
              </a:ext>
            </a:extLst>
          </p:cNvPr>
          <p:cNvSpPr/>
          <p:nvPr/>
        </p:nvSpPr>
        <p:spPr>
          <a:xfrm>
            <a:off x="5928574" y="4222701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4D3C77E-D514-407C-6EEB-BA7A98EA9737}"/>
              </a:ext>
            </a:extLst>
          </p:cNvPr>
          <p:cNvSpPr/>
          <p:nvPr/>
        </p:nvSpPr>
        <p:spPr>
          <a:xfrm>
            <a:off x="5336146" y="4816701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A620FDD-5146-E8C3-2E95-8EF789D19AAA}"/>
              </a:ext>
            </a:extLst>
          </p:cNvPr>
          <p:cNvSpPr/>
          <p:nvPr/>
        </p:nvSpPr>
        <p:spPr>
          <a:xfrm>
            <a:off x="5928574" y="4816701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5D7A056-4EC4-0CAC-3E7F-E3383EE33AA7}"/>
              </a:ext>
            </a:extLst>
          </p:cNvPr>
          <p:cNvSpPr/>
          <p:nvPr/>
        </p:nvSpPr>
        <p:spPr>
          <a:xfrm>
            <a:off x="3799268" y="5569458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7DF0C-AA7C-3BB3-7FDA-7EA76CA7D277}"/>
              </a:ext>
            </a:extLst>
          </p:cNvPr>
          <p:cNvSpPr/>
          <p:nvPr/>
        </p:nvSpPr>
        <p:spPr>
          <a:xfrm>
            <a:off x="4391696" y="5569458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38291C2-4F3A-D104-C197-2EC04A90F67F}"/>
              </a:ext>
            </a:extLst>
          </p:cNvPr>
          <p:cNvSpPr/>
          <p:nvPr/>
        </p:nvSpPr>
        <p:spPr>
          <a:xfrm>
            <a:off x="3799268" y="6163458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FA5D825-87A0-B5EA-B9D0-F64049ADF399}"/>
              </a:ext>
            </a:extLst>
          </p:cNvPr>
          <p:cNvSpPr/>
          <p:nvPr/>
        </p:nvSpPr>
        <p:spPr>
          <a:xfrm>
            <a:off x="4391696" y="6163458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EAB95F-4733-1A8C-861F-28206DAC961D}"/>
              </a:ext>
            </a:extLst>
          </p:cNvPr>
          <p:cNvSpPr/>
          <p:nvPr/>
        </p:nvSpPr>
        <p:spPr>
          <a:xfrm>
            <a:off x="5336146" y="5569458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DB9A6AD-651E-75D7-9B17-B7DF7BD0E623}"/>
              </a:ext>
            </a:extLst>
          </p:cNvPr>
          <p:cNvSpPr/>
          <p:nvPr/>
        </p:nvSpPr>
        <p:spPr>
          <a:xfrm>
            <a:off x="5928574" y="5569458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7434F5C-EDC4-F0FE-EADB-477688774C58}"/>
              </a:ext>
            </a:extLst>
          </p:cNvPr>
          <p:cNvSpPr/>
          <p:nvPr/>
        </p:nvSpPr>
        <p:spPr>
          <a:xfrm>
            <a:off x="5336146" y="6163458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24CE0FC-6AD9-7B7C-9DC7-26B89DF6A4DC}"/>
              </a:ext>
            </a:extLst>
          </p:cNvPr>
          <p:cNvSpPr/>
          <p:nvPr/>
        </p:nvSpPr>
        <p:spPr>
          <a:xfrm>
            <a:off x="5928574" y="6163458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AD26FC1A-5F79-C32A-B6D7-BA57DD1CC17A}"/>
              </a:ext>
            </a:extLst>
          </p:cNvPr>
          <p:cNvSpPr/>
          <p:nvPr/>
        </p:nvSpPr>
        <p:spPr>
          <a:xfrm rot="10800000">
            <a:off x="2910626" y="5382295"/>
            <a:ext cx="592428" cy="20156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A39FE9B-5496-B68E-1654-AF757C5A3CF1}"/>
              </a:ext>
            </a:extLst>
          </p:cNvPr>
          <p:cNvSpPr/>
          <p:nvPr/>
        </p:nvSpPr>
        <p:spPr>
          <a:xfrm>
            <a:off x="1429555" y="4538527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E281CC4-8583-FD12-2B48-BAAF4947C591}"/>
              </a:ext>
            </a:extLst>
          </p:cNvPr>
          <p:cNvSpPr/>
          <p:nvPr/>
        </p:nvSpPr>
        <p:spPr>
          <a:xfrm>
            <a:off x="2021983" y="4538527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767427F-FA6A-2395-BB76-5876A98E8126}"/>
              </a:ext>
            </a:extLst>
          </p:cNvPr>
          <p:cNvSpPr/>
          <p:nvPr/>
        </p:nvSpPr>
        <p:spPr>
          <a:xfrm>
            <a:off x="1429555" y="5132527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A4EE3A7-80A4-25B8-C495-716AE91F56BC}"/>
              </a:ext>
            </a:extLst>
          </p:cNvPr>
          <p:cNvSpPr/>
          <p:nvPr/>
        </p:nvSpPr>
        <p:spPr>
          <a:xfrm>
            <a:off x="2021983" y="5132527"/>
            <a:ext cx="592428" cy="59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3A2FF35-43E7-A1E1-64CB-10578FB8461E}"/>
              </a:ext>
            </a:extLst>
          </p:cNvPr>
          <p:cNvSpPr/>
          <p:nvPr/>
        </p:nvSpPr>
        <p:spPr>
          <a:xfrm>
            <a:off x="1133341" y="4733728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6D4E939-D7DB-A90F-A8C4-F90C92FEA930}"/>
              </a:ext>
            </a:extLst>
          </p:cNvPr>
          <p:cNvSpPr/>
          <p:nvPr/>
        </p:nvSpPr>
        <p:spPr>
          <a:xfrm>
            <a:off x="1725769" y="4733728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E9B7570-54CF-75E4-4B4B-6A5243BED93F}"/>
              </a:ext>
            </a:extLst>
          </p:cNvPr>
          <p:cNvSpPr/>
          <p:nvPr/>
        </p:nvSpPr>
        <p:spPr>
          <a:xfrm>
            <a:off x="1133341" y="5327728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50470FB-569E-03CA-79E4-26DBF9B8E838}"/>
              </a:ext>
            </a:extLst>
          </p:cNvPr>
          <p:cNvSpPr/>
          <p:nvPr/>
        </p:nvSpPr>
        <p:spPr>
          <a:xfrm>
            <a:off x="1725769" y="5327728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036B237-8F8F-4B20-ECA2-A19676EE91B7}"/>
              </a:ext>
            </a:extLst>
          </p:cNvPr>
          <p:cNvSpPr/>
          <p:nvPr/>
        </p:nvSpPr>
        <p:spPr>
          <a:xfrm>
            <a:off x="837127" y="4923294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B900C72-4212-AF05-24F1-911856421E52}"/>
              </a:ext>
            </a:extLst>
          </p:cNvPr>
          <p:cNvSpPr/>
          <p:nvPr/>
        </p:nvSpPr>
        <p:spPr>
          <a:xfrm>
            <a:off x="1429555" y="4923294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A5249C5-7E60-7A75-C43B-CB5FC7396A7B}"/>
              </a:ext>
            </a:extLst>
          </p:cNvPr>
          <p:cNvSpPr/>
          <p:nvPr/>
        </p:nvSpPr>
        <p:spPr>
          <a:xfrm>
            <a:off x="837127" y="5517294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D770E96-38F7-77D5-F1F6-F6E204E9DE7C}"/>
              </a:ext>
            </a:extLst>
          </p:cNvPr>
          <p:cNvSpPr/>
          <p:nvPr/>
        </p:nvSpPr>
        <p:spPr>
          <a:xfrm>
            <a:off x="1429555" y="5517294"/>
            <a:ext cx="592428" cy="59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77D4FF7-7CDB-3EC1-B9EA-44257B6CBA84}"/>
              </a:ext>
            </a:extLst>
          </p:cNvPr>
          <p:cNvSpPr/>
          <p:nvPr/>
        </p:nvSpPr>
        <p:spPr>
          <a:xfrm>
            <a:off x="540913" y="51325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D7AAA35-8AB7-3D42-2178-D8A2D9ECCC56}"/>
              </a:ext>
            </a:extLst>
          </p:cNvPr>
          <p:cNvSpPr/>
          <p:nvPr/>
        </p:nvSpPr>
        <p:spPr>
          <a:xfrm>
            <a:off x="1133341" y="51325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8F89B12-46D9-DBC5-6637-1585D970363E}"/>
              </a:ext>
            </a:extLst>
          </p:cNvPr>
          <p:cNvSpPr/>
          <p:nvPr/>
        </p:nvSpPr>
        <p:spPr>
          <a:xfrm>
            <a:off x="540913" y="57265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7EFFD4B-4B5C-C33C-6E87-F3CE79DCCCFB}"/>
              </a:ext>
            </a:extLst>
          </p:cNvPr>
          <p:cNvSpPr/>
          <p:nvPr/>
        </p:nvSpPr>
        <p:spPr>
          <a:xfrm>
            <a:off x="1133341" y="57265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E00D36C-ED51-C9C1-349F-F0B9EDD44C96}"/>
              </a:ext>
            </a:extLst>
          </p:cNvPr>
          <p:cNvSpPr txBox="1"/>
          <p:nvPr/>
        </p:nvSpPr>
        <p:spPr>
          <a:xfrm>
            <a:off x="6797057" y="1790497"/>
            <a:ext cx="49686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在每个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Stage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开始前做降采样，用于缩小分辨率，调整通道数，进而形成层次化的设计，同时也能节省一定运算量。（和空洞卷积有相似之处）</a:t>
            </a:r>
            <a:endParaRPr lang="zh-CN" altLang="en-US" dirty="0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E4D384DC-8085-F5B8-EF27-0799CBD21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3" r="28467"/>
          <a:stretch/>
        </p:blipFill>
        <p:spPr>
          <a:xfrm>
            <a:off x="6767342" y="3524326"/>
            <a:ext cx="5028065" cy="318508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296E37E6-116F-73B9-C43A-5D4BDA3F8D2D}"/>
              </a:ext>
            </a:extLst>
          </p:cNvPr>
          <p:cNvSpPr/>
          <p:nvPr/>
        </p:nvSpPr>
        <p:spPr>
          <a:xfrm>
            <a:off x="6767342" y="4207565"/>
            <a:ext cx="680433" cy="304800"/>
          </a:xfrm>
          <a:prstGeom prst="rect">
            <a:avLst/>
          </a:prstGeom>
          <a:noFill/>
          <a:ln w="190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B5D575ED-0C38-9FCC-FCC8-0DD251D3F24E}"/>
              </a:ext>
            </a:extLst>
          </p:cNvPr>
          <p:cNvCxnSpPr/>
          <p:nvPr/>
        </p:nvCxnSpPr>
        <p:spPr>
          <a:xfrm>
            <a:off x="7229061" y="4512365"/>
            <a:ext cx="152400" cy="307501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D912E877-F785-9BD7-27B3-60540D953862}"/>
              </a:ext>
            </a:extLst>
          </p:cNvPr>
          <p:cNvSpPr/>
          <p:nvPr/>
        </p:nvSpPr>
        <p:spPr>
          <a:xfrm>
            <a:off x="8317432" y="4207565"/>
            <a:ext cx="780185" cy="304800"/>
          </a:xfrm>
          <a:prstGeom prst="rect">
            <a:avLst/>
          </a:prstGeom>
          <a:noFill/>
          <a:ln w="190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730CFD3-81CC-F138-2F53-BE84215BAE3D}"/>
              </a:ext>
            </a:extLst>
          </p:cNvPr>
          <p:cNvCxnSpPr>
            <a:cxnSpLocks/>
          </p:cNvCxnSpPr>
          <p:nvPr/>
        </p:nvCxnSpPr>
        <p:spPr>
          <a:xfrm flipV="1">
            <a:off x="7447775" y="4512365"/>
            <a:ext cx="856445" cy="307501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1CAE404F-BC73-EBB9-EF05-1F91064EFECD}"/>
              </a:ext>
            </a:extLst>
          </p:cNvPr>
          <p:cNvCxnSpPr/>
          <p:nvPr/>
        </p:nvCxnSpPr>
        <p:spPr>
          <a:xfrm>
            <a:off x="8794605" y="4521692"/>
            <a:ext cx="152400" cy="307501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E39308EA-A357-3A18-7CE3-C3E01458F57B}"/>
              </a:ext>
            </a:extLst>
          </p:cNvPr>
          <p:cNvSpPr/>
          <p:nvPr/>
        </p:nvSpPr>
        <p:spPr>
          <a:xfrm>
            <a:off x="9836633" y="4216892"/>
            <a:ext cx="780185" cy="304800"/>
          </a:xfrm>
          <a:prstGeom prst="rect">
            <a:avLst/>
          </a:prstGeom>
          <a:noFill/>
          <a:ln w="190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31E3CE-2FD7-19B9-DD1F-65DD9CF91B25}"/>
              </a:ext>
            </a:extLst>
          </p:cNvPr>
          <p:cNvSpPr/>
          <p:nvPr/>
        </p:nvSpPr>
        <p:spPr>
          <a:xfrm>
            <a:off x="11012097" y="4211616"/>
            <a:ext cx="780185" cy="304800"/>
          </a:xfrm>
          <a:prstGeom prst="rect">
            <a:avLst/>
          </a:prstGeom>
          <a:noFill/>
          <a:ln w="190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DDE7AD0-5503-F733-24D6-621826AEB054}"/>
              </a:ext>
            </a:extLst>
          </p:cNvPr>
          <p:cNvCxnSpPr/>
          <p:nvPr/>
        </p:nvCxnSpPr>
        <p:spPr>
          <a:xfrm>
            <a:off x="10331483" y="4521692"/>
            <a:ext cx="152400" cy="307501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6D549B94-1DDA-B03E-A622-CBECECE7B52D}"/>
              </a:ext>
            </a:extLst>
          </p:cNvPr>
          <p:cNvCxnSpPr>
            <a:cxnSpLocks/>
          </p:cNvCxnSpPr>
          <p:nvPr/>
        </p:nvCxnSpPr>
        <p:spPr>
          <a:xfrm flipV="1">
            <a:off x="9011652" y="4512364"/>
            <a:ext cx="856445" cy="307501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87EF038E-BB85-F005-D582-D370A0181695}"/>
              </a:ext>
            </a:extLst>
          </p:cNvPr>
          <p:cNvCxnSpPr>
            <a:cxnSpLocks/>
          </p:cNvCxnSpPr>
          <p:nvPr/>
        </p:nvCxnSpPr>
        <p:spPr>
          <a:xfrm flipV="1">
            <a:off x="10495269" y="4511752"/>
            <a:ext cx="856445" cy="307501"/>
          </a:xfrm>
          <a:prstGeom prst="straightConnector1">
            <a:avLst/>
          </a:prstGeom>
          <a:ln w="1905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5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965C73-B604-8678-3B77-67237F31856A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59E26-B674-A2E7-8D67-14890AEE394A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DD944-C2A7-0B55-3FF2-2E2D0D7A2DDD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Swin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Transformer block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0B0539-3FC2-A33E-2903-C808A4626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22" y="1593488"/>
            <a:ext cx="4404772" cy="41380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C2AA5E-916A-B99B-E3C3-A58BA9854565}"/>
              </a:ext>
            </a:extLst>
          </p:cNvPr>
          <p:cNvSpPr txBox="1"/>
          <p:nvPr/>
        </p:nvSpPr>
        <p:spPr>
          <a:xfrm>
            <a:off x="349435" y="5775482"/>
            <a:ext cx="407294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和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VisionTransformer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类似，只不过加上了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W-MSA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和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SW-MSA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20F5CF-1705-B86E-0142-3F1C8A10953B}"/>
              </a:ext>
            </a:extLst>
          </p:cNvPr>
          <p:cNvSpPr/>
          <p:nvPr/>
        </p:nvSpPr>
        <p:spPr>
          <a:xfrm>
            <a:off x="4654425" y="357810"/>
            <a:ext cx="7354053" cy="644718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F19E2A7-FE54-2E4C-77C0-479F7CE056CC}"/>
              </a:ext>
            </a:extLst>
          </p:cNvPr>
          <p:cNvCxnSpPr>
            <a:cxnSpLocks/>
          </p:cNvCxnSpPr>
          <p:nvPr/>
        </p:nvCxnSpPr>
        <p:spPr>
          <a:xfrm flipV="1">
            <a:off x="4015409" y="357810"/>
            <a:ext cx="639016" cy="249803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EC86F87-81AF-FED5-79F6-77C27F04C796}"/>
              </a:ext>
            </a:extLst>
          </p:cNvPr>
          <p:cNvCxnSpPr>
            <a:cxnSpLocks/>
          </p:cNvCxnSpPr>
          <p:nvPr/>
        </p:nvCxnSpPr>
        <p:spPr>
          <a:xfrm>
            <a:off x="4015409" y="3120887"/>
            <a:ext cx="572885" cy="368410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C2617ED-EA64-EC77-7027-B6E6402D9B16}"/>
              </a:ext>
            </a:extLst>
          </p:cNvPr>
          <p:cNvSpPr/>
          <p:nvPr/>
        </p:nvSpPr>
        <p:spPr>
          <a:xfrm>
            <a:off x="5881554" y="43003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0B52E1-D108-B523-8FFD-4373E7CD1A60}"/>
              </a:ext>
            </a:extLst>
          </p:cNvPr>
          <p:cNvSpPr/>
          <p:nvPr/>
        </p:nvSpPr>
        <p:spPr>
          <a:xfrm>
            <a:off x="6473982" y="43003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29F1C7-85FE-F3DF-3327-1DF8122060A6}"/>
              </a:ext>
            </a:extLst>
          </p:cNvPr>
          <p:cNvSpPr/>
          <p:nvPr/>
        </p:nvSpPr>
        <p:spPr>
          <a:xfrm>
            <a:off x="7066410" y="43003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D5CD93-1062-D5FC-B115-9C4E94C3A7DD}"/>
              </a:ext>
            </a:extLst>
          </p:cNvPr>
          <p:cNvSpPr/>
          <p:nvPr/>
        </p:nvSpPr>
        <p:spPr>
          <a:xfrm>
            <a:off x="7658838" y="43003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5E6238-CBAA-7392-7363-F0553877706E}"/>
              </a:ext>
            </a:extLst>
          </p:cNvPr>
          <p:cNvSpPr/>
          <p:nvPr/>
        </p:nvSpPr>
        <p:spPr>
          <a:xfrm>
            <a:off x="5881554" y="48943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AB534FF-74AA-1EC2-9B1C-99015464C6E9}"/>
              </a:ext>
            </a:extLst>
          </p:cNvPr>
          <p:cNvSpPr/>
          <p:nvPr/>
        </p:nvSpPr>
        <p:spPr>
          <a:xfrm>
            <a:off x="6473982" y="48943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1A0D78F-65F8-7887-2322-CC466AFFDF5A}"/>
              </a:ext>
            </a:extLst>
          </p:cNvPr>
          <p:cNvSpPr/>
          <p:nvPr/>
        </p:nvSpPr>
        <p:spPr>
          <a:xfrm>
            <a:off x="7066410" y="48943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4335DC-7085-94BE-6AE9-6089F0D7DF08}"/>
              </a:ext>
            </a:extLst>
          </p:cNvPr>
          <p:cNvSpPr/>
          <p:nvPr/>
        </p:nvSpPr>
        <p:spPr>
          <a:xfrm>
            <a:off x="7658838" y="4894327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CE06A3D-2B20-19B1-35DB-E1914DB0FE26}"/>
              </a:ext>
            </a:extLst>
          </p:cNvPr>
          <p:cNvSpPr/>
          <p:nvPr/>
        </p:nvSpPr>
        <p:spPr>
          <a:xfrm>
            <a:off x="5881554" y="5472726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896F514-A5F4-7484-1088-C72414BFFB74}"/>
              </a:ext>
            </a:extLst>
          </p:cNvPr>
          <p:cNvSpPr/>
          <p:nvPr/>
        </p:nvSpPr>
        <p:spPr>
          <a:xfrm>
            <a:off x="6473982" y="5472726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251D30-DF83-F4A5-19B8-8732784EF912}"/>
              </a:ext>
            </a:extLst>
          </p:cNvPr>
          <p:cNvSpPr/>
          <p:nvPr/>
        </p:nvSpPr>
        <p:spPr>
          <a:xfrm>
            <a:off x="7066410" y="5472726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433137A-7088-2417-E8CB-8A6972087E37}"/>
              </a:ext>
            </a:extLst>
          </p:cNvPr>
          <p:cNvSpPr/>
          <p:nvPr/>
        </p:nvSpPr>
        <p:spPr>
          <a:xfrm>
            <a:off x="7658838" y="5472726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FA02841-6026-8B34-942C-AF61F0D9FF57}"/>
              </a:ext>
            </a:extLst>
          </p:cNvPr>
          <p:cNvSpPr/>
          <p:nvPr/>
        </p:nvSpPr>
        <p:spPr>
          <a:xfrm>
            <a:off x="5881554" y="6066726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C844BA-E1AD-E9FB-1C60-C6C287E262D8}"/>
              </a:ext>
            </a:extLst>
          </p:cNvPr>
          <p:cNvSpPr/>
          <p:nvPr/>
        </p:nvSpPr>
        <p:spPr>
          <a:xfrm>
            <a:off x="6473982" y="6066726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E71E83-33A2-CDF9-690A-EDB818252522}"/>
              </a:ext>
            </a:extLst>
          </p:cNvPr>
          <p:cNvSpPr/>
          <p:nvPr/>
        </p:nvSpPr>
        <p:spPr>
          <a:xfrm>
            <a:off x="7066410" y="6066726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CB8E4E0-6F2C-6CAA-B199-CA199032D8AC}"/>
              </a:ext>
            </a:extLst>
          </p:cNvPr>
          <p:cNvSpPr/>
          <p:nvPr/>
        </p:nvSpPr>
        <p:spPr>
          <a:xfrm>
            <a:off x="7658838" y="6066726"/>
            <a:ext cx="592428" cy="594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2CAB8F4-6DF3-7E32-E09C-B6BA90F4BD09}"/>
              </a:ext>
            </a:extLst>
          </p:cNvPr>
          <p:cNvGrpSpPr/>
          <p:nvPr/>
        </p:nvGrpSpPr>
        <p:grpSpPr>
          <a:xfrm>
            <a:off x="4693696" y="3115720"/>
            <a:ext cx="3560571" cy="3519805"/>
            <a:chOff x="7503524" y="1898204"/>
            <a:chExt cx="3560571" cy="351980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6CFF7A8-CF90-8652-4D13-B42FF81338BF}"/>
                </a:ext>
              </a:extLst>
            </p:cNvPr>
            <p:cNvSpPr/>
            <p:nvPr/>
          </p:nvSpPr>
          <p:spPr>
            <a:xfrm>
              <a:off x="8694016" y="3077365"/>
              <a:ext cx="1184856" cy="117032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DF43F9B-770E-6FA9-3CA1-06C12A053A0B}"/>
                </a:ext>
              </a:extLst>
            </p:cNvPr>
            <p:cNvSpPr/>
            <p:nvPr/>
          </p:nvSpPr>
          <p:spPr>
            <a:xfrm>
              <a:off x="9878872" y="3077365"/>
              <a:ext cx="1184856" cy="117032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723A95-23C6-627F-3FD0-3CE755E20D5A}"/>
                </a:ext>
              </a:extLst>
            </p:cNvPr>
            <p:cNvSpPr/>
            <p:nvPr/>
          </p:nvSpPr>
          <p:spPr>
            <a:xfrm>
              <a:off x="8694016" y="4247687"/>
              <a:ext cx="1184856" cy="117032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B9BDE2A-2EE5-A007-54CF-03DE29A85DDB}"/>
                </a:ext>
              </a:extLst>
            </p:cNvPr>
            <p:cNvSpPr/>
            <p:nvPr/>
          </p:nvSpPr>
          <p:spPr>
            <a:xfrm>
              <a:off x="9878872" y="4247687"/>
              <a:ext cx="1184856" cy="117032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C56E934-891A-82CF-A58A-560B5611644B}"/>
                </a:ext>
              </a:extLst>
            </p:cNvPr>
            <p:cNvSpPr/>
            <p:nvPr/>
          </p:nvSpPr>
          <p:spPr>
            <a:xfrm>
              <a:off x="7503524" y="4247687"/>
              <a:ext cx="1184856" cy="117032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8714D86-D693-1D3A-2B7A-05BB4FF60B17}"/>
                </a:ext>
              </a:extLst>
            </p:cNvPr>
            <p:cNvSpPr/>
            <p:nvPr/>
          </p:nvSpPr>
          <p:spPr>
            <a:xfrm>
              <a:off x="7503524" y="3077365"/>
              <a:ext cx="1184856" cy="117032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F723D18-1102-E2EF-E99D-A70176FEEF6A}"/>
                </a:ext>
              </a:extLst>
            </p:cNvPr>
            <p:cNvSpPr/>
            <p:nvPr/>
          </p:nvSpPr>
          <p:spPr>
            <a:xfrm>
              <a:off x="7503524" y="1898204"/>
              <a:ext cx="1184856" cy="117032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F4B672B-ED8F-A61B-5F7D-53A5A1F51771}"/>
                </a:ext>
              </a:extLst>
            </p:cNvPr>
            <p:cNvSpPr/>
            <p:nvPr/>
          </p:nvSpPr>
          <p:spPr>
            <a:xfrm>
              <a:off x="8686768" y="1898204"/>
              <a:ext cx="1184856" cy="117032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D40FDFF-2746-F7C9-C23E-33F508379A8C}"/>
                </a:ext>
              </a:extLst>
            </p:cNvPr>
            <p:cNvSpPr/>
            <p:nvPr/>
          </p:nvSpPr>
          <p:spPr>
            <a:xfrm>
              <a:off x="9879239" y="1898204"/>
              <a:ext cx="1184856" cy="117032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D746ADF-AA99-51DA-6F7D-7E2D7A0AD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88" y="1532548"/>
            <a:ext cx="5931985" cy="232301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9" name="箭头: 右 38">
            <a:extLst>
              <a:ext uri="{FF2B5EF4-FFF2-40B4-BE49-F238E27FC236}">
                <a16:creationId xmlns:a16="http://schemas.microsoft.com/office/drawing/2014/main" id="{75E306EC-4DBF-D2CE-0880-C3C7EBB1ECE5}"/>
              </a:ext>
            </a:extLst>
          </p:cNvPr>
          <p:cNvSpPr/>
          <p:nvPr/>
        </p:nvSpPr>
        <p:spPr>
          <a:xfrm>
            <a:off x="8841060" y="5303073"/>
            <a:ext cx="530087" cy="32425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CF7D59C-3D38-5082-A048-959F1738FD3A}"/>
              </a:ext>
            </a:extLst>
          </p:cNvPr>
          <p:cNvGrpSpPr/>
          <p:nvPr/>
        </p:nvGrpSpPr>
        <p:grpSpPr>
          <a:xfrm>
            <a:off x="9449894" y="4226404"/>
            <a:ext cx="2480926" cy="2505071"/>
            <a:chOff x="9452896" y="2781920"/>
            <a:chExt cx="2480926" cy="2505071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5D81F45-1145-B83C-E887-0DA488ED3DFB}"/>
                </a:ext>
              </a:extLst>
            </p:cNvPr>
            <p:cNvSpPr/>
            <p:nvPr/>
          </p:nvSpPr>
          <p:spPr>
            <a:xfrm>
              <a:off x="9452896" y="2781920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091D3DA-5B67-13A4-EFED-0EDB509F951A}"/>
                </a:ext>
              </a:extLst>
            </p:cNvPr>
            <p:cNvSpPr/>
            <p:nvPr/>
          </p:nvSpPr>
          <p:spPr>
            <a:xfrm>
              <a:off x="10100931" y="2781920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EDDA096-F085-6F44-F0EF-839DDF55767D}"/>
                </a:ext>
              </a:extLst>
            </p:cNvPr>
            <p:cNvSpPr/>
            <p:nvPr/>
          </p:nvSpPr>
          <p:spPr>
            <a:xfrm>
              <a:off x="10693359" y="2781920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0221FCE-1EF9-270C-8F2E-E71F5AA010A9}"/>
                </a:ext>
              </a:extLst>
            </p:cNvPr>
            <p:cNvSpPr/>
            <p:nvPr/>
          </p:nvSpPr>
          <p:spPr>
            <a:xfrm>
              <a:off x="11341394" y="2781920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C037964-281A-F1CA-A263-EFEDE4050D24}"/>
                </a:ext>
              </a:extLst>
            </p:cNvPr>
            <p:cNvSpPr/>
            <p:nvPr/>
          </p:nvSpPr>
          <p:spPr>
            <a:xfrm>
              <a:off x="9452896" y="3449843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E12F210-CD41-900D-0B38-C815CEBCB6BC}"/>
                </a:ext>
              </a:extLst>
            </p:cNvPr>
            <p:cNvSpPr/>
            <p:nvPr/>
          </p:nvSpPr>
          <p:spPr>
            <a:xfrm>
              <a:off x="10100931" y="3449843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992385C-8F84-9C5C-D755-16E8398B13CD}"/>
                </a:ext>
              </a:extLst>
            </p:cNvPr>
            <p:cNvSpPr/>
            <p:nvPr/>
          </p:nvSpPr>
          <p:spPr>
            <a:xfrm>
              <a:off x="10693359" y="3449843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55FE6DA-E4A4-8589-ACC1-CF711475F377}"/>
                </a:ext>
              </a:extLst>
            </p:cNvPr>
            <p:cNvSpPr/>
            <p:nvPr/>
          </p:nvSpPr>
          <p:spPr>
            <a:xfrm>
              <a:off x="11341394" y="3449843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EF1552F-C587-FB37-99E0-8C86C1A622D2}"/>
                </a:ext>
              </a:extLst>
            </p:cNvPr>
            <p:cNvSpPr/>
            <p:nvPr/>
          </p:nvSpPr>
          <p:spPr>
            <a:xfrm>
              <a:off x="9452896" y="4028242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A4A2720-6A4C-22BB-CFA4-626E27C00E91}"/>
                </a:ext>
              </a:extLst>
            </p:cNvPr>
            <p:cNvSpPr/>
            <p:nvPr/>
          </p:nvSpPr>
          <p:spPr>
            <a:xfrm>
              <a:off x="10100931" y="4028242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32B86B8-C629-6183-D629-BAD0EBD22FBB}"/>
                </a:ext>
              </a:extLst>
            </p:cNvPr>
            <p:cNvSpPr/>
            <p:nvPr/>
          </p:nvSpPr>
          <p:spPr>
            <a:xfrm>
              <a:off x="10693359" y="4028242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0BF4564-BCD1-2F37-41D5-FEDC2076DACC}"/>
                </a:ext>
              </a:extLst>
            </p:cNvPr>
            <p:cNvSpPr/>
            <p:nvPr/>
          </p:nvSpPr>
          <p:spPr>
            <a:xfrm>
              <a:off x="11341394" y="4028242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BA2A3B7-CC87-3F0A-3D9C-8D4E69E62733}"/>
                </a:ext>
              </a:extLst>
            </p:cNvPr>
            <p:cNvSpPr/>
            <p:nvPr/>
          </p:nvSpPr>
          <p:spPr>
            <a:xfrm>
              <a:off x="9452896" y="4692991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2A3DA50-DFB4-D9CD-7AAF-C98AA9448B00}"/>
                </a:ext>
              </a:extLst>
            </p:cNvPr>
            <p:cNvSpPr/>
            <p:nvPr/>
          </p:nvSpPr>
          <p:spPr>
            <a:xfrm>
              <a:off x="10100931" y="4692991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DF80BAF-64AC-FDC4-D70C-6BD52BADF876}"/>
                </a:ext>
              </a:extLst>
            </p:cNvPr>
            <p:cNvSpPr/>
            <p:nvPr/>
          </p:nvSpPr>
          <p:spPr>
            <a:xfrm>
              <a:off x="10693359" y="4692991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8DF6D6C-DDCC-2F52-3B6E-7571D8986A7D}"/>
                </a:ext>
              </a:extLst>
            </p:cNvPr>
            <p:cNvSpPr/>
            <p:nvPr/>
          </p:nvSpPr>
          <p:spPr>
            <a:xfrm>
              <a:off x="11341394" y="4692991"/>
              <a:ext cx="592428" cy="594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AA451039-AFF6-D99D-E3E6-4FFA094EEFF3}"/>
              </a:ext>
            </a:extLst>
          </p:cNvPr>
          <p:cNvSpPr txBox="1"/>
          <p:nvPr/>
        </p:nvSpPr>
        <p:spPr>
          <a:xfrm>
            <a:off x="5019033" y="453840"/>
            <a:ext cx="6802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使用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Shifted Window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的目的：初始的窗口里边的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patch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不能和其他窗口的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patch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作自注意力，使用移动窗口使之产生重叠部分，作自注意力时获取更全局的信息。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8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0.04883 0.084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8B538-3E5B-05A9-DCB6-101F4FB2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4D7C5007-2CBD-883A-50AC-0D941CF715C4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6A4654-C32A-9DA7-2F2F-6E041B56F9A0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116A50-5BBF-232F-646F-33B55D792966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SW-MSA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EF888B6-DED2-CFC9-3823-90946DD40552}"/>
              </a:ext>
            </a:extLst>
          </p:cNvPr>
          <p:cNvSpPr/>
          <p:nvPr/>
        </p:nvSpPr>
        <p:spPr>
          <a:xfrm>
            <a:off x="317991" y="3267424"/>
            <a:ext cx="592428" cy="594000"/>
          </a:xfrm>
          <a:prstGeom prst="rect">
            <a:avLst/>
          </a:prstGeom>
          <a:solidFill>
            <a:srgbClr val="FEFC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F177F14-42D5-D5CB-7BDB-C8D4C03865B1}"/>
              </a:ext>
            </a:extLst>
          </p:cNvPr>
          <p:cNvSpPr/>
          <p:nvPr/>
        </p:nvSpPr>
        <p:spPr>
          <a:xfrm>
            <a:off x="966026" y="3267424"/>
            <a:ext cx="592428" cy="594000"/>
          </a:xfrm>
          <a:prstGeom prst="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1219027-9B9A-EEE5-474B-2E97294F11E9}"/>
              </a:ext>
            </a:extLst>
          </p:cNvPr>
          <p:cNvSpPr/>
          <p:nvPr/>
        </p:nvSpPr>
        <p:spPr>
          <a:xfrm>
            <a:off x="1558454" y="3267424"/>
            <a:ext cx="592428" cy="594000"/>
          </a:xfrm>
          <a:prstGeom prst="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A8FE403-7B59-4048-47A0-1D8C3218AA76}"/>
              </a:ext>
            </a:extLst>
          </p:cNvPr>
          <p:cNvSpPr/>
          <p:nvPr/>
        </p:nvSpPr>
        <p:spPr>
          <a:xfrm>
            <a:off x="2206489" y="3267424"/>
            <a:ext cx="592428" cy="594000"/>
          </a:xfrm>
          <a:prstGeom prst="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79141B8-213B-7C40-0290-AFBA84A477A9}"/>
              </a:ext>
            </a:extLst>
          </p:cNvPr>
          <p:cNvSpPr/>
          <p:nvPr/>
        </p:nvSpPr>
        <p:spPr>
          <a:xfrm>
            <a:off x="317991" y="3935347"/>
            <a:ext cx="592428" cy="594000"/>
          </a:xfrm>
          <a:prstGeom prst="rect">
            <a:avLst/>
          </a:prstGeom>
          <a:solidFill>
            <a:srgbClr val="D4E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EF546BD-536A-91FC-876C-DD7D8C87521E}"/>
              </a:ext>
            </a:extLst>
          </p:cNvPr>
          <p:cNvSpPr/>
          <p:nvPr/>
        </p:nvSpPr>
        <p:spPr>
          <a:xfrm>
            <a:off x="966026" y="3935347"/>
            <a:ext cx="592428" cy="594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3046618-28AA-FDA3-593B-B95B382AB7E4}"/>
              </a:ext>
            </a:extLst>
          </p:cNvPr>
          <p:cNvSpPr/>
          <p:nvPr/>
        </p:nvSpPr>
        <p:spPr>
          <a:xfrm>
            <a:off x="1558454" y="3935347"/>
            <a:ext cx="592428" cy="594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D08CF2A-9389-4BF1-10B2-ADBF3DDE5A81}"/>
              </a:ext>
            </a:extLst>
          </p:cNvPr>
          <p:cNvSpPr/>
          <p:nvPr/>
        </p:nvSpPr>
        <p:spPr>
          <a:xfrm>
            <a:off x="2206489" y="3935347"/>
            <a:ext cx="592428" cy="594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5CE3163-A3AA-8739-49B9-39717D7CF1A2}"/>
              </a:ext>
            </a:extLst>
          </p:cNvPr>
          <p:cNvSpPr/>
          <p:nvPr/>
        </p:nvSpPr>
        <p:spPr>
          <a:xfrm>
            <a:off x="317991" y="4513746"/>
            <a:ext cx="592428" cy="594000"/>
          </a:xfrm>
          <a:prstGeom prst="rect">
            <a:avLst/>
          </a:prstGeom>
          <a:solidFill>
            <a:srgbClr val="D4E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A461CAC-D91E-2206-4C43-AAD71D922984}"/>
              </a:ext>
            </a:extLst>
          </p:cNvPr>
          <p:cNvSpPr/>
          <p:nvPr/>
        </p:nvSpPr>
        <p:spPr>
          <a:xfrm>
            <a:off x="966026" y="4513746"/>
            <a:ext cx="592428" cy="594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831B34F-D94D-5CB0-F5BE-605084916BE4}"/>
              </a:ext>
            </a:extLst>
          </p:cNvPr>
          <p:cNvSpPr/>
          <p:nvPr/>
        </p:nvSpPr>
        <p:spPr>
          <a:xfrm>
            <a:off x="1558454" y="4513746"/>
            <a:ext cx="592428" cy="594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397ECE4-0FAB-9B2B-F7B2-3B8A2A6B8222}"/>
              </a:ext>
            </a:extLst>
          </p:cNvPr>
          <p:cNvSpPr/>
          <p:nvPr/>
        </p:nvSpPr>
        <p:spPr>
          <a:xfrm>
            <a:off x="2206489" y="4513746"/>
            <a:ext cx="592428" cy="594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FC6455E-272D-7856-0167-D33787569212}"/>
              </a:ext>
            </a:extLst>
          </p:cNvPr>
          <p:cNvSpPr/>
          <p:nvPr/>
        </p:nvSpPr>
        <p:spPr>
          <a:xfrm>
            <a:off x="317991" y="5178495"/>
            <a:ext cx="592428" cy="594000"/>
          </a:xfrm>
          <a:prstGeom prst="rect">
            <a:avLst/>
          </a:prstGeom>
          <a:solidFill>
            <a:srgbClr val="D4E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5E7D92B-AD55-72AD-F2E1-F071B98D03A6}"/>
              </a:ext>
            </a:extLst>
          </p:cNvPr>
          <p:cNvSpPr/>
          <p:nvPr/>
        </p:nvSpPr>
        <p:spPr>
          <a:xfrm>
            <a:off x="966026" y="5178495"/>
            <a:ext cx="592428" cy="594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1AD1DD3-C3BF-68C5-5BFE-05E6518AC7F6}"/>
              </a:ext>
            </a:extLst>
          </p:cNvPr>
          <p:cNvSpPr/>
          <p:nvPr/>
        </p:nvSpPr>
        <p:spPr>
          <a:xfrm>
            <a:off x="1558454" y="5178495"/>
            <a:ext cx="592428" cy="594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A92B82E-2E42-2C54-7753-2EF4662404E6}"/>
              </a:ext>
            </a:extLst>
          </p:cNvPr>
          <p:cNvSpPr/>
          <p:nvPr/>
        </p:nvSpPr>
        <p:spPr>
          <a:xfrm>
            <a:off x="2206489" y="5178495"/>
            <a:ext cx="592428" cy="594000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869223-7D4E-97EF-C7CA-4C09E9AA6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" y="1404529"/>
            <a:ext cx="6209821" cy="176274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284364D4-E107-E731-2500-07992A4BF7A6}"/>
              </a:ext>
            </a:extLst>
          </p:cNvPr>
          <p:cNvSpPr/>
          <p:nvPr/>
        </p:nvSpPr>
        <p:spPr>
          <a:xfrm>
            <a:off x="317991" y="5843244"/>
            <a:ext cx="592428" cy="594000"/>
          </a:xfrm>
          <a:prstGeom prst="rect">
            <a:avLst/>
          </a:prstGeom>
          <a:solidFill>
            <a:srgbClr val="FEFC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F6F2BE4-3342-1356-6DBF-CE2BB4451893}"/>
              </a:ext>
            </a:extLst>
          </p:cNvPr>
          <p:cNvSpPr/>
          <p:nvPr/>
        </p:nvSpPr>
        <p:spPr>
          <a:xfrm>
            <a:off x="966026" y="5843244"/>
            <a:ext cx="592428" cy="594000"/>
          </a:xfrm>
          <a:prstGeom prst="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993DBE1-5510-BDCE-7713-3F27304035C8}"/>
              </a:ext>
            </a:extLst>
          </p:cNvPr>
          <p:cNvSpPr/>
          <p:nvPr/>
        </p:nvSpPr>
        <p:spPr>
          <a:xfrm>
            <a:off x="1558454" y="5843244"/>
            <a:ext cx="592428" cy="594000"/>
          </a:xfrm>
          <a:prstGeom prst="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963873D-D5F0-69DC-68DC-AE21461F33D9}"/>
              </a:ext>
            </a:extLst>
          </p:cNvPr>
          <p:cNvSpPr/>
          <p:nvPr/>
        </p:nvSpPr>
        <p:spPr>
          <a:xfrm>
            <a:off x="2206489" y="5843244"/>
            <a:ext cx="592428" cy="594000"/>
          </a:xfrm>
          <a:prstGeom prst="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F4D29B6-EB81-5D83-38C5-D1BD1CFA490D}"/>
              </a:ext>
            </a:extLst>
          </p:cNvPr>
          <p:cNvSpPr/>
          <p:nvPr/>
        </p:nvSpPr>
        <p:spPr>
          <a:xfrm>
            <a:off x="2863665" y="3935347"/>
            <a:ext cx="592428" cy="594000"/>
          </a:xfrm>
          <a:prstGeom prst="rect">
            <a:avLst/>
          </a:prstGeom>
          <a:solidFill>
            <a:srgbClr val="D4E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71DAAF3-D9B4-3350-E00B-2D3967D29E46}"/>
              </a:ext>
            </a:extLst>
          </p:cNvPr>
          <p:cNvSpPr/>
          <p:nvPr/>
        </p:nvSpPr>
        <p:spPr>
          <a:xfrm>
            <a:off x="2863665" y="4513746"/>
            <a:ext cx="592428" cy="594000"/>
          </a:xfrm>
          <a:prstGeom prst="rect">
            <a:avLst/>
          </a:prstGeom>
          <a:solidFill>
            <a:srgbClr val="D4E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CC5E18C-1BB2-175E-5A67-0895AC70C3FB}"/>
              </a:ext>
            </a:extLst>
          </p:cNvPr>
          <p:cNvSpPr/>
          <p:nvPr/>
        </p:nvSpPr>
        <p:spPr>
          <a:xfrm>
            <a:off x="2863665" y="5178495"/>
            <a:ext cx="592428" cy="594000"/>
          </a:xfrm>
          <a:prstGeom prst="rect">
            <a:avLst/>
          </a:prstGeom>
          <a:solidFill>
            <a:srgbClr val="D4E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8854BF8-413E-689F-789E-546EFBA16E3B}"/>
              </a:ext>
            </a:extLst>
          </p:cNvPr>
          <p:cNvSpPr/>
          <p:nvPr/>
        </p:nvSpPr>
        <p:spPr>
          <a:xfrm>
            <a:off x="2863665" y="5843244"/>
            <a:ext cx="592428" cy="594000"/>
          </a:xfrm>
          <a:prstGeom prst="rect">
            <a:avLst/>
          </a:prstGeom>
          <a:solidFill>
            <a:srgbClr val="FEFC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3B9C57-3C06-7646-0B9C-0750FE202205}"/>
              </a:ext>
            </a:extLst>
          </p:cNvPr>
          <p:cNvSpPr txBox="1"/>
          <p:nvPr/>
        </p:nvSpPr>
        <p:spPr>
          <a:xfrm>
            <a:off x="3710841" y="3340884"/>
            <a:ext cx="27164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个人理解：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window partition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的作用为将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patch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划分成固定的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window_size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，因此只有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cyclic shift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之后才能划分窗口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这里的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window partition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单纯指概念意义上的划分窗口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cxnSp>
        <p:nvCxnSpPr>
          <p:cNvPr id="69" name="连接符: 曲线 68">
            <a:extLst>
              <a:ext uri="{FF2B5EF4-FFF2-40B4-BE49-F238E27FC236}">
                <a16:creationId xmlns:a16="http://schemas.microsoft.com/office/drawing/2014/main" id="{80C11875-E5A7-76DA-5A53-EF831ADAABB6}"/>
              </a:ext>
            </a:extLst>
          </p:cNvPr>
          <p:cNvCxnSpPr>
            <a:cxnSpLocks/>
          </p:cNvCxnSpPr>
          <p:nvPr/>
        </p:nvCxnSpPr>
        <p:spPr>
          <a:xfrm flipV="1">
            <a:off x="2798917" y="588282"/>
            <a:ext cx="3760909" cy="2386738"/>
          </a:xfrm>
          <a:prstGeom prst="curvedConnector3">
            <a:avLst>
              <a:gd name="adj1" fmla="val 2230"/>
            </a:avLst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E4AFF34-7448-6804-2E24-87CE6979EB39}"/>
              </a:ext>
            </a:extLst>
          </p:cNvPr>
          <p:cNvSpPr txBox="1"/>
          <p:nvPr/>
        </p:nvSpPr>
        <p:spPr>
          <a:xfrm>
            <a:off x="6702379" y="15173"/>
            <a:ext cx="5429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为什么需要？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移动窗口后新的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window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个数变为了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9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个，和原先的窗口数发生了变化，不利于计算，所以需要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cyclic shift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重新调整为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4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个窗口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48A5408D-44E3-1FE6-373A-AA2C21FD6E8D}"/>
              </a:ext>
            </a:extLst>
          </p:cNvPr>
          <p:cNvCxnSpPr>
            <a:cxnSpLocks/>
          </p:cNvCxnSpPr>
          <p:nvPr/>
        </p:nvCxnSpPr>
        <p:spPr>
          <a:xfrm flipV="1">
            <a:off x="4134118" y="1513268"/>
            <a:ext cx="2565601" cy="231819"/>
          </a:xfrm>
          <a:prstGeom prst="curvedConnector3">
            <a:avLst>
              <a:gd name="adj1" fmla="val -198"/>
            </a:avLst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E6CFAC9-1645-8B9F-EBCD-7CF1A97B5610}"/>
              </a:ext>
            </a:extLst>
          </p:cNvPr>
          <p:cNvSpPr txBox="1"/>
          <p:nvPr/>
        </p:nvSpPr>
        <p:spPr>
          <a:xfrm>
            <a:off x="6699719" y="1338612"/>
            <a:ext cx="54295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为什么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mask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？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原先移动窗口划分了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9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个窗口，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9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个窗口各自做自注意力。但由于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cyclic shift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，原先的小窗口被移动组合到新的窗口里，为了保持原先的窗口自注意力规则，需要设置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mask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保证还是原先的窗口里的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patch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各自做自注意力。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图像分类（分割）问题中的一个假设：</a:t>
            </a:r>
            <a:r>
              <a:rPr lang="zh-CN" altLang="en-US" sz="2000" dirty="0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紧邻连续元素的关联性最大</a:t>
            </a:r>
            <a:endParaRPr lang="en-US" altLang="zh-CN" sz="2000" dirty="0">
              <a:solidFill>
                <a:srgbClr val="FF0000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疑问：个人理解划分的窗口相当于变形的卷积，感受野相较于传统的卷积有所提升，但全局信息的获取仍然有局限。遥感图像中地物分布往往零散，如果去掉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mask</a:t>
            </a:r>
            <a:r>
              <a:rPr lang="zh-CN" altLang="en-US" sz="2000" dirty="0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，使边缘区域做自注意力关联会不会提取效果更好？</a:t>
            </a:r>
            <a:endParaRPr lang="en-US" altLang="zh-CN" sz="2000" dirty="0">
              <a:solidFill>
                <a:srgbClr val="FF0000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06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8" grpId="0" animBg="1"/>
      <p:bldP spid="52" grpId="0" animBg="1"/>
      <p:bldP spid="58" grpId="0" animBg="1"/>
      <p:bldP spid="58" grpId="1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B00CE-8EB4-2B15-81C4-74AAA9C9A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0E433F9-E4B6-2E4C-3B7C-9E19DC32623D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BE0BBF-6BEA-0361-75DA-1B238F3B31A0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7F008F-BA4A-C589-EDA3-A0C64FF88762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SW-MSA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BD7337-DD04-0A05-96C3-151802E24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" y="1404529"/>
            <a:ext cx="6209821" cy="176274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AEA0F17-808D-C059-18C6-E920EB222C1F}"/>
              </a:ext>
            </a:extLst>
          </p:cNvPr>
          <p:cNvSpPr/>
          <p:nvPr/>
        </p:nvSpPr>
        <p:spPr>
          <a:xfrm>
            <a:off x="6385405" y="226758"/>
            <a:ext cx="1490400" cy="149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1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441886-5FE7-EF0C-302C-7B1CC592DF6C}"/>
              </a:ext>
            </a:extLst>
          </p:cNvPr>
          <p:cNvSpPr/>
          <p:nvPr/>
        </p:nvSpPr>
        <p:spPr>
          <a:xfrm>
            <a:off x="7875557" y="226758"/>
            <a:ext cx="745200" cy="1490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2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A5CDC8-1FBC-FCD0-C870-02061942903A}"/>
              </a:ext>
            </a:extLst>
          </p:cNvPr>
          <p:cNvSpPr/>
          <p:nvPr/>
        </p:nvSpPr>
        <p:spPr>
          <a:xfrm>
            <a:off x="8620757" y="226758"/>
            <a:ext cx="745200" cy="1490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3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E404DE-155E-076B-E626-AC22E6356495}"/>
              </a:ext>
            </a:extLst>
          </p:cNvPr>
          <p:cNvSpPr/>
          <p:nvPr/>
        </p:nvSpPr>
        <p:spPr>
          <a:xfrm>
            <a:off x="6385653" y="1717158"/>
            <a:ext cx="1490400" cy="745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4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7A1890-57A3-0A6C-794E-F819CEEA3292}"/>
              </a:ext>
            </a:extLst>
          </p:cNvPr>
          <p:cNvSpPr/>
          <p:nvPr/>
        </p:nvSpPr>
        <p:spPr>
          <a:xfrm>
            <a:off x="6383605" y="2462358"/>
            <a:ext cx="1490400" cy="745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7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B2665E-72CF-8F31-5597-AFA8036D4C92}"/>
              </a:ext>
            </a:extLst>
          </p:cNvPr>
          <p:cNvSpPr/>
          <p:nvPr/>
        </p:nvSpPr>
        <p:spPr>
          <a:xfrm>
            <a:off x="7879177" y="1717158"/>
            <a:ext cx="743400" cy="745200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5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E40A52-52F2-D533-B694-82CAED27E4EA}"/>
              </a:ext>
            </a:extLst>
          </p:cNvPr>
          <p:cNvSpPr/>
          <p:nvPr/>
        </p:nvSpPr>
        <p:spPr>
          <a:xfrm>
            <a:off x="8625051" y="1717158"/>
            <a:ext cx="743400" cy="74520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6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99F8FD-E431-FCCC-940B-140500D5F5D6}"/>
              </a:ext>
            </a:extLst>
          </p:cNvPr>
          <p:cNvSpPr/>
          <p:nvPr/>
        </p:nvSpPr>
        <p:spPr>
          <a:xfrm>
            <a:off x="7879177" y="2459742"/>
            <a:ext cx="743400" cy="745200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8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7D48BD-93AC-6646-F3DE-1407913FB7D7}"/>
              </a:ext>
            </a:extLst>
          </p:cNvPr>
          <p:cNvSpPr/>
          <p:nvPr/>
        </p:nvSpPr>
        <p:spPr>
          <a:xfrm>
            <a:off x="8622557" y="2459742"/>
            <a:ext cx="743400" cy="745200"/>
          </a:xfrm>
          <a:prstGeom prst="rect">
            <a:avLst/>
          </a:prstGeom>
          <a:solidFill>
            <a:schemeClr val="accent2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9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B8BE30F5-EE3E-582C-D39A-0E532A540309}"/>
              </a:ext>
            </a:extLst>
          </p:cNvPr>
          <p:cNvSpPr/>
          <p:nvPr/>
        </p:nvSpPr>
        <p:spPr>
          <a:xfrm>
            <a:off x="9550948" y="1532222"/>
            <a:ext cx="914400" cy="3698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0D87A5-A46E-4731-7453-323814A434EC}"/>
              </a:ext>
            </a:extLst>
          </p:cNvPr>
          <p:cNvSpPr txBox="1"/>
          <p:nvPr/>
        </p:nvSpPr>
        <p:spPr>
          <a:xfrm>
            <a:off x="9362337" y="103259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以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2.3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为例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A45F27-884B-4ABE-3F61-2FB79B30B1BF}"/>
              </a:ext>
            </a:extLst>
          </p:cNvPr>
          <p:cNvSpPr/>
          <p:nvPr/>
        </p:nvSpPr>
        <p:spPr>
          <a:xfrm>
            <a:off x="10775817" y="1287343"/>
            <a:ext cx="592428" cy="59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8F5FBD-A8DD-D96D-C15D-56C4D51CD221}"/>
              </a:ext>
            </a:extLst>
          </p:cNvPr>
          <p:cNvSpPr/>
          <p:nvPr/>
        </p:nvSpPr>
        <p:spPr>
          <a:xfrm>
            <a:off x="10775817" y="1865742"/>
            <a:ext cx="592428" cy="59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685E637-EFDA-F8EE-4ED7-8CF2492493EB}"/>
              </a:ext>
            </a:extLst>
          </p:cNvPr>
          <p:cNvSpPr/>
          <p:nvPr/>
        </p:nvSpPr>
        <p:spPr>
          <a:xfrm>
            <a:off x="11368245" y="1287343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5A180A-41DD-ACB6-7D2F-00788792F7E2}"/>
              </a:ext>
            </a:extLst>
          </p:cNvPr>
          <p:cNvSpPr/>
          <p:nvPr/>
        </p:nvSpPr>
        <p:spPr>
          <a:xfrm>
            <a:off x="11368245" y="1865742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E6EBE3-A543-B3AF-AEFF-E39D00E5B9C6}"/>
              </a:ext>
            </a:extLst>
          </p:cNvPr>
          <p:cNvSpPr/>
          <p:nvPr/>
        </p:nvSpPr>
        <p:spPr>
          <a:xfrm>
            <a:off x="258649" y="4504915"/>
            <a:ext cx="592428" cy="59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4AD27CC-7331-9285-2998-619109FE02D0}"/>
              </a:ext>
            </a:extLst>
          </p:cNvPr>
          <p:cNvSpPr/>
          <p:nvPr/>
        </p:nvSpPr>
        <p:spPr>
          <a:xfrm>
            <a:off x="258649" y="5083314"/>
            <a:ext cx="592428" cy="59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460A81B-C9BF-2C68-9F3F-6E0ECF8418E1}"/>
              </a:ext>
            </a:extLst>
          </p:cNvPr>
          <p:cNvSpPr/>
          <p:nvPr/>
        </p:nvSpPr>
        <p:spPr>
          <a:xfrm>
            <a:off x="851077" y="4504915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9295469-3681-E72E-791D-6D424D1E88A9}"/>
              </a:ext>
            </a:extLst>
          </p:cNvPr>
          <p:cNvSpPr/>
          <p:nvPr/>
        </p:nvSpPr>
        <p:spPr>
          <a:xfrm>
            <a:off x="851077" y="5083314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FC31A8DE-C7F1-05CB-CEA5-F80FEA30A613}"/>
              </a:ext>
            </a:extLst>
          </p:cNvPr>
          <p:cNvSpPr/>
          <p:nvPr/>
        </p:nvSpPr>
        <p:spPr>
          <a:xfrm>
            <a:off x="1628294" y="4898378"/>
            <a:ext cx="914400" cy="3698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155FED-8842-6DE6-5F56-34ED1DBDAE5C}"/>
              </a:ext>
            </a:extLst>
          </p:cNvPr>
          <p:cNvSpPr txBox="1"/>
          <p:nvPr/>
        </p:nvSpPr>
        <p:spPr>
          <a:xfrm>
            <a:off x="1519895" y="4398754"/>
            <a:ext cx="102279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Flatten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69FA8A8-0D50-1256-8E14-A99BDC7DE2D7}"/>
              </a:ext>
            </a:extLst>
          </p:cNvPr>
          <p:cNvSpPr/>
          <p:nvPr/>
        </p:nvSpPr>
        <p:spPr>
          <a:xfrm>
            <a:off x="2915298" y="4101754"/>
            <a:ext cx="592428" cy="59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B25B583-6C57-52EE-5C1C-F2493CEFBB17}"/>
              </a:ext>
            </a:extLst>
          </p:cNvPr>
          <p:cNvSpPr/>
          <p:nvPr/>
        </p:nvSpPr>
        <p:spPr>
          <a:xfrm>
            <a:off x="2915298" y="4695754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B586C7E-B420-0FA1-99A7-C233C3572B9C}"/>
              </a:ext>
            </a:extLst>
          </p:cNvPr>
          <p:cNvSpPr/>
          <p:nvPr/>
        </p:nvSpPr>
        <p:spPr>
          <a:xfrm>
            <a:off x="2915298" y="5289754"/>
            <a:ext cx="592428" cy="59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4D840CC-3241-32FB-4806-4CCB232A4EBA}"/>
              </a:ext>
            </a:extLst>
          </p:cNvPr>
          <p:cNvSpPr/>
          <p:nvPr/>
        </p:nvSpPr>
        <p:spPr>
          <a:xfrm>
            <a:off x="2915298" y="5883754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8474F2-4D6F-FCDA-C7DA-9DC683F27968}"/>
              </a:ext>
            </a:extLst>
          </p:cNvPr>
          <p:cNvSpPr txBox="1"/>
          <p:nvPr/>
        </p:nvSpPr>
        <p:spPr>
          <a:xfrm>
            <a:off x="2962603" y="3375856"/>
            <a:ext cx="41013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Q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2FD3E0C-9D1F-0DB6-27A3-D51197E2F496}"/>
              </a:ext>
            </a:extLst>
          </p:cNvPr>
          <p:cNvSpPr txBox="1"/>
          <p:nvPr/>
        </p:nvSpPr>
        <p:spPr>
          <a:xfrm>
            <a:off x="3752266" y="4849103"/>
            <a:ext cx="41013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×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203590D-BBBB-EF30-D32B-2036EEDCF793}"/>
              </a:ext>
            </a:extLst>
          </p:cNvPr>
          <p:cNvSpPr/>
          <p:nvPr/>
        </p:nvSpPr>
        <p:spPr>
          <a:xfrm>
            <a:off x="4406942" y="4849103"/>
            <a:ext cx="592428" cy="59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319FA05-5C55-9E51-A1AD-5E7E6CC6D842}"/>
              </a:ext>
            </a:extLst>
          </p:cNvPr>
          <p:cNvSpPr/>
          <p:nvPr/>
        </p:nvSpPr>
        <p:spPr>
          <a:xfrm>
            <a:off x="4999370" y="4849103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36D1ADA-98FB-B2BD-6465-7883DA398511}"/>
              </a:ext>
            </a:extLst>
          </p:cNvPr>
          <p:cNvSpPr/>
          <p:nvPr/>
        </p:nvSpPr>
        <p:spPr>
          <a:xfrm>
            <a:off x="5591798" y="4849103"/>
            <a:ext cx="592428" cy="594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67A6C65-5322-F0B6-B20A-9708B4F7DA30}"/>
              </a:ext>
            </a:extLst>
          </p:cNvPr>
          <p:cNvSpPr/>
          <p:nvPr/>
        </p:nvSpPr>
        <p:spPr>
          <a:xfrm>
            <a:off x="6184226" y="4849103"/>
            <a:ext cx="592428" cy="594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8727D82-C0FA-AAAA-3DBB-700C9F8BDE8C}"/>
              </a:ext>
            </a:extLst>
          </p:cNvPr>
          <p:cNvSpPr txBox="1"/>
          <p:nvPr/>
        </p:nvSpPr>
        <p:spPr>
          <a:xfrm>
            <a:off x="5386730" y="3384700"/>
            <a:ext cx="41013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K</a:t>
            </a:r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380B6C7F-FA17-F643-9F5A-E25E4BB7A63F}"/>
              </a:ext>
            </a:extLst>
          </p:cNvPr>
          <p:cNvSpPr/>
          <p:nvPr/>
        </p:nvSpPr>
        <p:spPr>
          <a:xfrm>
            <a:off x="7015956" y="4952870"/>
            <a:ext cx="914400" cy="3698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2F02245-0D96-000A-F3FB-CAF6E0E45968}"/>
              </a:ext>
            </a:extLst>
          </p:cNvPr>
          <p:cNvSpPr/>
          <p:nvPr/>
        </p:nvSpPr>
        <p:spPr>
          <a:xfrm>
            <a:off x="8513156" y="3910915"/>
            <a:ext cx="592428" cy="594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0027635-4558-4424-C4F8-A70D4F3F1B85}"/>
              </a:ext>
            </a:extLst>
          </p:cNvPr>
          <p:cNvSpPr/>
          <p:nvPr/>
        </p:nvSpPr>
        <p:spPr>
          <a:xfrm>
            <a:off x="9105584" y="3910915"/>
            <a:ext cx="592428" cy="594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-100</a:t>
            </a:r>
            <a:endParaRPr lang="zh-CN" altLang="en-US" sz="1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7747734-0C10-BC9A-8CC8-8FBA90F7B38B}"/>
              </a:ext>
            </a:extLst>
          </p:cNvPr>
          <p:cNvSpPr/>
          <p:nvPr/>
        </p:nvSpPr>
        <p:spPr>
          <a:xfrm>
            <a:off x="9698012" y="3910915"/>
            <a:ext cx="592428" cy="594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5DF6903-F32C-7357-0382-480DB5026307}"/>
              </a:ext>
            </a:extLst>
          </p:cNvPr>
          <p:cNvSpPr/>
          <p:nvPr/>
        </p:nvSpPr>
        <p:spPr>
          <a:xfrm>
            <a:off x="10290440" y="3910915"/>
            <a:ext cx="592428" cy="594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-100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024E00A-0FF0-D3C8-7DB7-3000EA6AF6A0}"/>
              </a:ext>
            </a:extLst>
          </p:cNvPr>
          <p:cNvSpPr/>
          <p:nvPr/>
        </p:nvSpPr>
        <p:spPr>
          <a:xfrm>
            <a:off x="8513156" y="4504915"/>
            <a:ext cx="592428" cy="594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-100</a:t>
            </a:r>
            <a:endParaRPr lang="zh-CN" altLang="en-US" sz="1400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5938FEE-2A1A-33EB-BE0F-8D96C4AE3067}"/>
              </a:ext>
            </a:extLst>
          </p:cNvPr>
          <p:cNvSpPr/>
          <p:nvPr/>
        </p:nvSpPr>
        <p:spPr>
          <a:xfrm>
            <a:off x="9105584" y="4504915"/>
            <a:ext cx="592428" cy="594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0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2C3546F-C833-107A-B7DD-D78A44572255}"/>
              </a:ext>
            </a:extLst>
          </p:cNvPr>
          <p:cNvSpPr/>
          <p:nvPr/>
        </p:nvSpPr>
        <p:spPr>
          <a:xfrm>
            <a:off x="9698012" y="4504915"/>
            <a:ext cx="592428" cy="594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2"/>
                </a:solidFill>
              </a:rPr>
              <a:t>-100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258E8DE-BDC8-8E37-5291-8439BD726B88}"/>
              </a:ext>
            </a:extLst>
          </p:cNvPr>
          <p:cNvSpPr/>
          <p:nvPr/>
        </p:nvSpPr>
        <p:spPr>
          <a:xfrm>
            <a:off x="10290440" y="4504915"/>
            <a:ext cx="592428" cy="594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D532897-5061-4B75-B7BD-4507BE234F0B}"/>
              </a:ext>
            </a:extLst>
          </p:cNvPr>
          <p:cNvSpPr/>
          <p:nvPr/>
        </p:nvSpPr>
        <p:spPr>
          <a:xfrm>
            <a:off x="8513156" y="5098915"/>
            <a:ext cx="592428" cy="594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0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C0F3C8B-DF52-E42C-27EC-BD2D30F166A6}"/>
              </a:ext>
            </a:extLst>
          </p:cNvPr>
          <p:cNvSpPr/>
          <p:nvPr/>
        </p:nvSpPr>
        <p:spPr>
          <a:xfrm>
            <a:off x="9105584" y="5098915"/>
            <a:ext cx="592428" cy="594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2"/>
                </a:solidFill>
              </a:rPr>
              <a:t>-100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C4439D8-C5C3-DEA9-6572-81BB211F2822}"/>
              </a:ext>
            </a:extLst>
          </p:cNvPr>
          <p:cNvSpPr/>
          <p:nvPr/>
        </p:nvSpPr>
        <p:spPr>
          <a:xfrm>
            <a:off x="9698012" y="5098915"/>
            <a:ext cx="592428" cy="594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0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6AF3831-88B8-3226-8935-26C4D554A849}"/>
              </a:ext>
            </a:extLst>
          </p:cNvPr>
          <p:cNvSpPr/>
          <p:nvPr/>
        </p:nvSpPr>
        <p:spPr>
          <a:xfrm>
            <a:off x="10290440" y="5098915"/>
            <a:ext cx="592428" cy="594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2"/>
                </a:solidFill>
              </a:rPr>
              <a:t>-100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412414A-075C-B41E-1475-465DB0AEF15C}"/>
              </a:ext>
            </a:extLst>
          </p:cNvPr>
          <p:cNvSpPr/>
          <p:nvPr/>
        </p:nvSpPr>
        <p:spPr>
          <a:xfrm>
            <a:off x="8513156" y="5692915"/>
            <a:ext cx="592428" cy="594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2"/>
                </a:solidFill>
              </a:rPr>
              <a:t>-100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C47850E-E450-AB31-BB9F-8E405E4C2C5D}"/>
              </a:ext>
            </a:extLst>
          </p:cNvPr>
          <p:cNvSpPr/>
          <p:nvPr/>
        </p:nvSpPr>
        <p:spPr>
          <a:xfrm>
            <a:off x="9105584" y="5692915"/>
            <a:ext cx="592428" cy="594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0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E8A71C-3FE0-4F61-1EB9-EDFFEC9F73F4}"/>
              </a:ext>
            </a:extLst>
          </p:cNvPr>
          <p:cNvSpPr/>
          <p:nvPr/>
        </p:nvSpPr>
        <p:spPr>
          <a:xfrm>
            <a:off x="9698012" y="5692915"/>
            <a:ext cx="592428" cy="594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2"/>
                </a:solidFill>
              </a:rPr>
              <a:t>-100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ADC5822-8E8D-8A6A-6536-8FCF092B59BD}"/>
              </a:ext>
            </a:extLst>
          </p:cNvPr>
          <p:cNvSpPr/>
          <p:nvPr/>
        </p:nvSpPr>
        <p:spPr>
          <a:xfrm>
            <a:off x="10290440" y="5692915"/>
            <a:ext cx="592428" cy="594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2"/>
                </a:solidFill>
              </a:rPr>
              <a:t>0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C932929-A70B-2830-C86A-CC4BE71D7C29}"/>
              </a:ext>
            </a:extLst>
          </p:cNvPr>
          <p:cNvSpPr txBox="1"/>
          <p:nvPr/>
        </p:nvSpPr>
        <p:spPr>
          <a:xfrm>
            <a:off x="9266570" y="3375856"/>
            <a:ext cx="86288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416811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119C8-2B19-973E-0335-CB79C20A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545E27D1-45AD-CB3A-0D09-FBE7A55B266E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A492E7-E3D3-9A22-6E98-D8B62ED18997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93545A-F060-48A6-5AF7-1CA24C448FF1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SW-MSA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953C6D-A827-A88B-C7BB-893D88859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" y="1404529"/>
            <a:ext cx="6209821" cy="176274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39AB2A-B5B7-1185-A295-9AD9BE700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67" y="101615"/>
            <a:ext cx="5578784" cy="63665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1F28713-A8D3-CECC-1301-B1A51EA0A3A6}"/>
              </a:ext>
            </a:extLst>
          </p:cNvPr>
          <p:cNvSpPr txBox="1"/>
          <p:nvPr/>
        </p:nvSpPr>
        <p:spPr>
          <a:xfrm>
            <a:off x="6969081" y="6496117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图解</a:t>
            </a:r>
            <a:r>
              <a:rPr lang="en-US" altLang="zh-CN" dirty="0" err="1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Swin</a:t>
            </a:r>
            <a:r>
              <a:rPr lang="en-US" altLang="zh-CN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Transformer - </a:t>
            </a:r>
            <a:r>
              <a:rPr lang="zh-CN" altLang="en-US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知乎 </a:t>
            </a:r>
            <a:r>
              <a:rPr lang="en-US" altLang="zh-CN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(zhihu.com)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32AC6A2-4B67-CEE2-6A32-04A45244A3F7}"/>
              </a:ext>
            </a:extLst>
          </p:cNvPr>
          <p:cNvCxnSpPr/>
          <p:nvPr/>
        </p:nvCxnSpPr>
        <p:spPr>
          <a:xfrm>
            <a:off x="8287555" y="182598"/>
            <a:ext cx="444321" cy="196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63FB8AE-9224-4118-EDD8-EF53CF4321D7}"/>
              </a:ext>
            </a:extLst>
          </p:cNvPr>
          <p:cNvCxnSpPr/>
          <p:nvPr/>
        </p:nvCxnSpPr>
        <p:spPr>
          <a:xfrm>
            <a:off x="9572223" y="179985"/>
            <a:ext cx="444321" cy="196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8525EC6-7C03-41C2-B362-E10170E9D5BA}"/>
              </a:ext>
            </a:extLst>
          </p:cNvPr>
          <p:cNvSpPr txBox="1"/>
          <p:nvPr/>
        </p:nvSpPr>
        <p:spPr>
          <a:xfrm>
            <a:off x="9963419" y="278386"/>
            <a:ext cx="44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Q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563BBD3-CA4B-12B9-4337-CC88CFB9E94A}"/>
              </a:ext>
            </a:extLst>
          </p:cNvPr>
          <p:cNvSpPr txBox="1"/>
          <p:nvPr/>
        </p:nvSpPr>
        <p:spPr>
          <a:xfrm>
            <a:off x="8680361" y="279439"/>
            <a:ext cx="44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0C0D085-C342-9EF5-E25F-D66AB169F5BF}"/>
              </a:ext>
            </a:extLst>
          </p:cNvPr>
          <p:cNvSpPr/>
          <p:nvPr/>
        </p:nvSpPr>
        <p:spPr>
          <a:xfrm>
            <a:off x="3084490" y="1667814"/>
            <a:ext cx="547352" cy="134584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9AF3F5A-C96E-212F-7183-22872CD08FF8}"/>
              </a:ext>
            </a:extLst>
          </p:cNvPr>
          <p:cNvCxnSpPr>
            <a:stCxn id="46" idx="2"/>
          </p:cNvCxnSpPr>
          <p:nvPr/>
        </p:nvCxnSpPr>
        <p:spPr>
          <a:xfrm flipH="1">
            <a:off x="3354946" y="3013656"/>
            <a:ext cx="3220" cy="6761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B4D16BC1-5E51-6219-4F34-18B0990B754C}"/>
              </a:ext>
            </a:extLst>
          </p:cNvPr>
          <p:cNvSpPr/>
          <p:nvPr/>
        </p:nvSpPr>
        <p:spPr>
          <a:xfrm>
            <a:off x="1310424" y="3726866"/>
            <a:ext cx="4089043" cy="431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Window Attention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E991380-F73F-389D-7D9E-40F846243535}"/>
              </a:ext>
            </a:extLst>
          </p:cNvPr>
          <p:cNvSpPr txBox="1"/>
          <p:nvPr/>
        </p:nvSpPr>
        <p:spPr>
          <a:xfrm>
            <a:off x="3189131" y="4328446"/>
            <a:ext cx="44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3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+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2D52963-9FE9-197E-6458-A3C99E98E16E}"/>
              </a:ext>
            </a:extLst>
          </p:cNvPr>
          <p:cNvSpPr/>
          <p:nvPr/>
        </p:nvSpPr>
        <p:spPr>
          <a:xfrm>
            <a:off x="1310424" y="4758744"/>
            <a:ext cx="4089043" cy="431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/>
                </a:solidFill>
              </a:rPr>
              <a:t>Mask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BCA1C50-0143-F029-B8F7-616179203A84}"/>
              </a:ext>
            </a:extLst>
          </p:cNvPr>
          <p:cNvCxnSpPr/>
          <p:nvPr/>
        </p:nvCxnSpPr>
        <p:spPr>
          <a:xfrm flipH="1">
            <a:off x="3358164" y="5190186"/>
            <a:ext cx="3220" cy="6761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CC5F4D0-EA9E-51AC-5E0E-C5E5F3A4C92B}"/>
              </a:ext>
            </a:extLst>
          </p:cNvPr>
          <p:cNvSpPr txBox="1"/>
          <p:nvPr/>
        </p:nvSpPr>
        <p:spPr>
          <a:xfrm>
            <a:off x="3240647" y="5343590"/>
            <a:ext cx="1221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accent3"/>
                </a:solidFill>
              </a:rPr>
              <a:t>softmax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13F3D20-C81B-4004-3986-95D3EACD8257}"/>
              </a:ext>
            </a:extLst>
          </p:cNvPr>
          <p:cNvSpPr txBox="1"/>
          <p:nvPr/>
        </p:nvSpPr>
        <p:spPr>
          <a:xfrm>
            <a:off x="2198260" y="5928437"/>
            <a:ext cx="232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</a:rPr>
              <a:t>得到过滤后的结果</a:t>
            </a:r>
          </a:p>
        </p:txBody>
      </p:sp>
    </p:spTree>
    <p:extLst>
      <p:ext uri="{BB962C8B-B14F-4D97-AF65-F5344CB8AC3E}">
        <p14:creationId xmlns:p14="http://schemas.microsoft.com/office/powerpoint/2010/main" val="183728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965C73-B604-8678-3B77-67237F31856A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59E26-B674-A2E7-8D67-14890AEE394A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SIM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模块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098BDE-7DD4-C7A5-466B-6463EEB27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85" y="756370"/>
            <a:ext cx="5228853" cy="59190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2135F68-AD02-F4E8-24B1-4868429AA896}"/>
              </a:ext>
            </a:extLst>
          </p:cNvPr>
          <p:cNvSpPr txBox="1"/>
          <p:nvPr/>
        </p:nvSpPr>
        <p:spPr>
          <a:xfrm>
            <a:off x="5866327" y="888804"/>
            <a:ext cx="5973788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SIM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旨在解决窗口注意力带来的全局信息局限性。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SIM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引入了两个空间维度的注意力来考虑</a:t>
            </a:r>
            <a:r>
              <a:rPr lang="zh-CN" altLang="en-US" sz="2000" dirty="0">
                <a:solidFill>
                  <a:srgbClr val="FF0000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像素之间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的关系。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FAE065-3CC4-0B53-C916-7DE10B00DA9C}"/>
              </a:ext>
            </a:extLst>
          </p:cNvPr>
          <p:cNvSpPr/>
          <p:nvPr/>
        </p:nvSpPr>
        <p:spPr>
          <a:xfrm>
            <a:off x="1880315" y="1120462"/>
            <a:ext cx="734096" cy="112690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209417-1B2B-13E3-0AC2-77E9052F7631}"/>
              </a:ext>
            </a:extLst>
          </p:cNvPr>
          <p:cNvSpPr txBox="1"/>
          <p:nvPr/>
        </p:nvSpPr>
        <p:spPr>
          <a:xfrm>
            <a:off x="5911403" y="2675850"/>
            <a:ext cx="4977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</a:rPr>
              <a:t>空洞卷积。使用空洞卷积重新调整特征形状，获得像素间的全局关联。</a:t>
            </a:r>
            <a:endParaRPr lang="en-US" altLang="zh-CN" sz="20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20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</a:rPr>
              <a:t>长、宽维度的全局平均池化。</a:t>
            </a:r>
            <a:endParaRPr lang="en-US" altLang="zh-CN" sz="20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20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</a:rPr>
              <a:t>矩阵乘法。根据矩阵乘法的特点，每行、每列池化后的信息都进行乘积（本质和卷积类似）以达到获取全局信息的效果。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640E6E-CFE8-2C7D-D67F-667800A9FB9F}"/>
              </a:ext>
            </a:extLst>
          </p:cNvPr>
          <p:cNvSpPr/>
          <p:nvPr/>
        </p:nvSpPr>
        <p:spPr>
          <a:xfrm>
            <a:off x="1835239" y="2466304"/>
            <a:ext cx="3593206" cy="431442"/>
          </a:xfrm>
          <a:prstGeom prst="rect">
            <a:avLst/>
          </a:prstGeom>
          <a:noFill/>
          <a:ln>
            <a:solidFill>
              <a:srgbClr val="FF66C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166703F-BDB1-EDB3-1012-20995F60C34C}"/>
              </a:ext>
            </a:extLst>
          </p:cNvPr>
          <p:cNvSpPr/>
          <p:nvPr/>
        </p:nvSpPr>
        <p:spPr>
          <a:xfrm>
            <a:off x="2318197" y="663262"/>
            <a:ext cx="3600546" cy="2240924"/>
          </a:xfrm>
          <a:custGeom>
            <a:avLst/>
            <a:gdLst>
              <a:gd name="connsiteX0" fmla="*/ 0 w 3600546"/>
              <a:gd name="connsiteY0" fmla="*/ 444321 h 2240924"/>
              <a:gd name="connsiteX1" fmla="*/ 77273 w 3600546"/>
              <a:gd name="connsiteY1" fmla="*/ 373487 h 2240924"/>
              <a:gd name="connsiteX2" fmla="*/ 154547 w 3600546"/>
              <a:gd name="connsiteY2" fmla="*/ 309093 h 2240924"/>
              <a:gd name="connsiteX3" fmla="*/ 186744 w 3600546"/>
              <a:gd name="connsiteY3" fmla="*/ 289775 h 2240924"/>
              <a:gd name="connsiteX4" fmla="*/ 264017 w 3600546"/>
              <a:gd name="connsiteY4" fmla="*/ 251138 h 2240924"/>
              <a:gd name="connsiteX5" fmla="*/ 367048 w 3600546"/>
              <a:gd name="connsiteY5" fmla="*/ 186744 h 2240924"/>
              <a:gd name="connsiteX6" fmla="*/ 547352 w 3600546"/>
              <a:gd name="connsiteY6" fmla="*/ 122349 h 2240924"/>
              <a:gd name="connsiteX7" fmla="*/ 650383 w 3600546"/>
              <a:gd name="connsiteY7" fmla="*/ 77273 h 2240924"/>
              <a:gd name="connsiteX8" fmla="*/ 907961 w 3600546"/>
              <a:gd name="connsiteY8" fmla="*/ 32197 h 2240924"/>
              <a:gd name="connsiteX9" fmla="*/ 1133341 w 3600546"/>
              <a:gd name="connsiteY9" fmla="*/ 0 h 2240924"/>
              <a:gd name="connsiteX10" fmla="*/ 1448873 w 3600546"/>
              <a:gd name="connsiteY10" fmla="*/ 6439 h 2240924"/>
              <a:gd name="connsiteX11" fmla="*/ 1558344 w 3600546"/>
              <a:gd name="connsiteY11" fmla="*/ 12879 h 2240924"/>
              <a:gd name="connsiteX12" fmla="*/ 1835240 w 3600546"/>
              <a:gd name="connsiteY12" fmla="*/ 90152 h 2240924"/>
              <a:gd name="connsiteX13" fmla="*/ 1983347 w 3600546"/>
              <a:gd name="connsiteY13" fmla="*/ 135228 h 2240924"/>
              <a:gd name="connsiteX14" fmla="*/ 2060620 w 3600546"/>
              <a:gd name="connsiteY14" fmla="*/ 193183 h 2240924"/>
              <a:gd name="connsiteX15" fmla="*/ 2234485 w 3600546"/>
              <a:gd name="connsiteY15" fmla="*/ 289775 h 2240924"/>
              <a:gd name="connsiteX16" fmla="*/ 2389031 w 3600546"/>
              <a:gd name="connsiteY16" fmla="*/ 431442 h 2240924"/>
              <a:gd name="connsiteX17" fmla="*/ 2517820 w 3600546"/>
              <a:gd name="connsiteY17" fmla="*/ 618186 h 2240924"/>
              <a:gd name="connsiteX18" fmla="*/ 2582214 w 3600546"/>
              <a:gd name="connsiteY18" fmla="*/ 701899 h 2240924"/>
              <a:gd name="connsiteX19" fmla="*/ 2672366 w 3600546"/>
              <a:gd name="connsiteY19" fmla="*/ 850006 h 2240924"/>
              <a:gd name="connsiteX20" fmla="*/ 2711003 w 3600546"/>
              <a:gd name="connsiteY20" fmla="*/ 914400 h 2240924"/>
              <a:gd name="connsiteX21" fmla="*/ 2749640 w 3600546"/>
              <a:gd name="connsiteY21" fmla="*/ 985234 h 2240924"/>
              <a:gd name="connsiteX22" fmla="*/ 2814034 w 3600546"/>
              <a:gd name="connsiteY22" fmla="*/ 1075386 h 2240924"/>
              <a:gd name="connsiteX23" fmla="*/ 2910626 w 3600546"/>
              <a:gd name="connsiteY23" fmla="*/ 1249251 h 2240924"/>
              <a:gd name="connsiteX24" fmla="*/ 2949262 w 3600546"/>
              <a:gd name="connsiteY24" fmla="*/ 1313645 h 2240924"/>
              <a:gd name="connsiteX25" fmla="*/ 2987899 w 3600546"/>
              <a:gd name="connsiteY25" fmla="*/ 1365161 h 2240924"/>
              <a:gd name="connsiteX26" fmla="*/ 3013657 w 3600546"/>
              <a:gd name="connsiteY26" fmla="*/ 1410237 h 2240924"/>
              <a:gd name="connsiteX27" fmla="*/ 3071611 w 3600546"/>
              <a:gd name="connsiteY27" fmla="*/ 1493949 h 2240924"/>
              <a:gd name="connsiteX28" fmla="*/ 3142445 w 3600546"/>
              <a:gd name="connsiteY28" fmla="*/ 1609859 h 2240924"/>
              <a:gd name="connsiteX29" fmla="*/ 3181082 w 3600546"/>
              <a:gd name="connsiteY29" fmla="*/ 1654935 h 2240924"/>
              <a:gd name="connsiteX30" fmla="*/ 3232597 w 3600546"/>
              <a:gd name="connsiteY30" fmla="*/ 1732208 h 2240924"/>
              <a:gd name="connsiteX31" fmla="*/ 3271234 w 3600546"/>
              <a:gd name="connsiteY31" fmla="*/ 1803042 h 2240924"/>
              <a:gd name="connsiteX32" fmla="*/ 3296992 w 3600546"/>
              <a:gd name="connsiteY32" fmla="*/ 1835239 h 2240924"/>
              <a:gd name="connsiteX33" fmla="*/ 3354947 w 3600546"/>
              <a:gd name="connsiteY33" fmla="*/ 1918952 h 2240924"/>
              <a:gd name="connsiteX34" fmla="*/ 3400023 w 3600546"/>
              <a:gd name="connsiteY34" fmla="*/ 1996225 h 2240924"/>
              <a:gd name="connsiteX35" fmla="*/ 3438659 w 3600546"/>
              <a:gd name="connsiteY35" fmla="*/ 2060620 h 2240924"/>
              <a:gd name="connsiteX36" fmla="*/ 3483735 w 3600546"/>
              <a:gd name="connsiteY36" fmla="*/ 2118575 h 2240924"/>
              <a:gd name="connsiteX37" fmla="*/ 3548130 w 3600546"/>
              <a:gd name="connsiteY37" fmla="*/ 2195848 h 2240924"/>
              <a:gd name="connsiteX38" fmla="*/ 3580327 w 3600546"/>
              <a:gd name="connsiteY38" fmla="*/ 2189408 h 2240924"/>
              <a:gd name="connsiteX39" fmla="*/ 3567448 w 3600546"/>
              <a:gd name="connsiteY39" fmla="*/ 2150772 h 2240924"/>
              <a:gd name="connsiteX40" fmla="*/ 3561009 w 3600546"/>
              <a:gd name="connsiteY40" fmla="*/ 2086377 h 2240924"/>
              <a:gd name="connsiteX41" fmla="*/ 3580327 w 3600546"/>
              <a:gd name="connsiteY41" fmla="*/ 2157211 h 2240924"/>
              <a:gd name="connsiteX42" fmla="*/ 3599645 w 3600546"/>
              <a:gd name="connsiteY42" fmla="*/ 2189408 h 2240924"/>
              <a:gd name="connsiteX43" fmla="*/ 3535251 w 3600546"/>
              <a:gd name="connsiteY43" fmla="*/ 2215166 h 2240924"/>
              <a:gd name="connsiteX44" fmla="*/ 3503054 w 3600546"/>
              <a:gd name="connsiteY44" fmla="*/ 2234484 h 2240924"/>
              <a:gd name="connsiteX45" fmla="*/ 3477296 w 3600546"/>
              <a:gd name="connsiteY45" fmla="*/ 2240924 h 2240924"/>
              <a:gd name="connsiteX46" fmla="*/ 3522372 w 3600546"/>
              <a:gd name="connsiteY46" fmla="*/ 2215166 h 2240924"/>
              <a:gd name="connsiteX47" fmla="*/ 3573888 w 3600546"/>
              <a:gd name="connsiteY47" fmla="*/ 2202287 h 2240924"/>
              <a:gd name="connsiteX48" fmla="*/ 3567448 w 3600546"/>
              <a:gd name="connsiteY48" fmla="*/ 2125014 h 2240924"/>
              <a:gd name="connsiteX49" fmla="*/ 3561009 w 3600546"/>
              <a:gd name="connsiteY49" fmla="*/ 2144332 h 2240924"/>
              <a:gd name="connsiteX50" fmla="*/ 3541690 w 3600546"/>
              <a:gd name="connsiteY50" fmla="*/ 2163651 h 2240924"/>
              <a:gd name="connsiteX51" fmla="*/ 3509493 w 3600546"/>
              <a:gd name="connsiteY51" fmla="*/ 2208727 h 2240924"/>
              <a:gd name="connsiteX52" fmla="*/ 3496614 w 3600546"/>
              <a:gd name="connsiteY52" fmla="*/ 2234484 h 2240924"/>
              <a:gd name="connsiteX53" fmla="*/ 3535251 w 3600546"/>
              <a:gd name="connsiteY53" fmla="*/ 2202287 h 2240924"/>
              <a:gd name="connsiteX54" fmla="*/ 3561009 w 3600546"/>
              <a:gd name="connsiteY54" fmla="*/ 2195848 h 2240924"/>
              <a:gd name="connsiteX55" fmla="*/ 3561009 w 3600546"/>
              <a:gd name="connsiteY55" fmla="*/ 2150772 h 2240924"/>
              <a:gd name="connsiteX56" fmla="*/ 3554569 w 3600546"/>
              <a:gd name="connsiteY56" fmla="*/ 2105696 h 2240924"/>
              <a:gd name="connsiteX57" fmla="*/ 3548130 w 3600546"/>
              <a:gd name="connsiteY57" fmla="*/ 2125014 h 2240924"/>
              <a:gd name="connsiteX58" fmla="*/ 3515933 w 3600546"/>
              <a:gd name="connsiteY58" fmla="*/ 2182969 h 2240924"/>
              <a:gd name="connsiteX59" fmla="*/ 3541690 w 3600546"/>
              <a:gd name="connsiteY59" fmla="*/ 2144332 h 2240924"/>
              <a:gd name="connsiteX60" fmla="*/ 3496614 w 3600546"/>
              <a:gd name="connsiteY60" fmla="*/ 2221606 h 2240924"/>
              <a:gd name="connsiteX61" fmla="*/ 3470857 w 3600546"/>
              <a:gd name="connsiteY61" fmla="*/ 2234484 h 2240924"/>
              <a:gd name="connsiteX62" fmla="*/ 3554569 w 3600546"/>
              <a:gd name="connsiteY62" fmla="*/ 2182969 h 2240924"/>
              <a:gd name="connsiteX63" fmla="*/ 3580327 w 3600546"/>
              <a:gd name="connsiteY63" fmla="*/ 2189408 h 2240924"/>
              <a:gd name="connsiteX64" fmla="*/ 3586766 w 3600546"/>
              <a:gd name="connsiteY64" fmla="*/ 2176530 h 2240924"/>
              <a:gd name="connsiteX65" fmla="*/ 3567448 w 3600546"/>
              <a:gd name="connsiteY65" fmla="*/ 2189408 h 2240924"/>
              <a:gd name="connsiteX66" fmla="*/ 3561009 w 3600546"/>
              <a:gd name="connsiteY66" fmla="*/ 2170090 h 2240924"/>
              <a:gd name="connsiteX67" fmla="*/ 3522372 w 3600546"/>
              <a:gd name="connsiteY67" fmla="*/ 2221606 h 224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600546" h="2240924">
                <a:moveTo>
                  <a:pt x="0" y="444321"/>
                </a:moveTo>
                <a:cubicBezTo>
                  <a:pt x="70986" y="373335"/>
                  <a:pt x="-11656" y="454331"/>
                  <a:pt x="77273" y="373487"/>
                </a:cubicBezTo>
                <a:cubicBezTo>
                  <a:pt x="113436" y="340612"/>
                  <a:pt x="101756" y="340767"/>
                  <a:pt x="154547" y="309093"/>
                </a:cubicBezTo>
                <a:cubicBezTo>
                  <a:pt x="165279" y="302654"/>
                  <a:pt x="175683" y="295631"/>
                  <a:pt x="186744" y="289775"/>
                </a:cubicBezTo>
                <a:cubicBezTo>
                  <a:pt x="212195" y="276301"/>
                  <a:pt x="240583" y="267876"/>
                  <a:pt x="264017" y="251138"/>
                </a:cubicBezTo>
                <a:cubicBezTo>
                  <a:pt x="296982" y="227592"/>
                  <a:pt x="328970" y="202181"/>
                  <a:pt x="367048" y="186744"/>
                </a:cubicBezTo>
                <a:cubicBezTo>
                  <a:pt x="426192" y="162767"/>
                  <a:pt x="488883" y="147929"/>
                  <a:pt x="547352" y="122349"/>
                </a:cubicBezTo>
                <a:cubicBezTo>
                  <a:pt x="581696" y="107324"/>
                  <a:pt x="614717" y="88812"/>
                  <a:pt x="650383" y="77273"/>
                </a:cubicBezTo>
                <a:cubicBezTo>
                  <a:pt x="733510" y="50379"/>
                  <a:pt x="822575" y="45781"/>
                  <a:pt x="907961" y="32197"/>
                </a:cubicBezTo>
                <a:cubicBezTo>
                  <a:pt x="1123966" y="-2167"/>
                  <a:pt x="974482" y="12219"/>
                  <a:pt x="1133341" y="0"/>
                </a:cubicBezTo>
                <a:lnTo>
                  <a:pt x="1448873" y="6439"/>
                </a:lnTo>
                <a:cubicBezTo>
                  <a:pt x="1485410" y="7546"/>
                  <a:pt x="1522619" y="5139"/>
                  <a:pt x="1558344" y="12879"/>
                </a:cubicBezTo>
                <a:cubicBezTo>
                  <a:pt x="1651996" y="33170"/>
                  <a:pt x="1743566" y="62251"/>
                  <a:pt x="1835240" y="90152"/>
                </a:cubicBezTo>
                <a:lnTo>
                  <a:pt x="1983347" y="135228"/>
                </a:lnTo>
                <a:cubicBezTo>
                  <a:pt x="2009105" y="154546"/>
                  <a:pt x="2033199" y="176309"/>
                  <a:pt x="2060620" y="193183"/>
                </a:cubicBezTo>
                <a:cubicBezTo>
                  <a:pt x="2213185" y="287070"/>
                  <a:pt x="2089872" y="187340"/>
                  <a:pt x="2234485" y="289775"/>
                </a:cubicBezTo>
                <a:cubicBezTo>
                  <a:pt x="2282369" y="323693"/>
                  <a:pt x="2352940" y="389577"/>
                  <a:pt x="2389031" y="431442"/>
                </a:cubicBezTo>
                <a:cubicBezTo>
                  <a:pt x="2488445" y="546762"/>
                  <a:pt x="2441910" y="508538"/>
                  <a:pt x="2517820" y="618186"/>
                </a:cubicBezTo>
                <a:cubicBezTo>
                  <a:pt x="2537859" y="647131"/>
                  <a:pt x="2562686" y="672607"/>
                  <a:pt x="2582214" y="701899"/>
                </a:cubicBezTo>
                <a:cubicBezTo>
                  <a:pt x="2614273" y="749988"/>
                  <a:pt x="2642410" y="800579"/>
                  <a:pt x="2672366" y="850006"/>
                </a:cubicBezTo>
                <a:cubicBezTo>
                  <a:pt x="2685340" y="871413"/>
                  <a:pt x="2699016" y="892425"/>
                  <a:pt x="2711003" y="914400"/>
                </a:cubicBezTo>
                <a:cubicBezTo>
                  <a:pt x="2723882" y="938011"/>
                  <a:pt x="2735142" y="962581"/>
                  <a:pt x="2749640" y="985234"/>
                </a:cubicBezTo>
                <a:cubicBezTo>
                  <a:pt x="2769547" y="1016339"/>
                  <a:pt x="2794808" y="1043856"/>
                  <a:pt x="2814034" y="1075386"/>
                </a:cubicBezTo>
                <a:cubicBezTo>
                  <a:pt x="2848549" y="1131991"/>
                  <a:pt x="2877901" y="1191592"/>
                  <a:pt x="2910626" y="1249251"/>
                </a:cubicBezTo>
                <a:cubicBezTo>
                  <a:pt x="2922982" y="1271021"/>
                  <a:pt x="2934243" y="1293620"/>
                  <a:pt x="2949262" y="1313645"/>
                </a:cubicBezTo>
                <a:cubicBezTo>
                  <a:pt x="2962141" y="1330817"/>
                  <a:pt x="2975992" y="1347301"/>
                  <a:pt x="2987899" y="1365161"/>
                </a:cubicBezTo>
                <a:cubicBezTo>
                  <a:pt x="2997498" y="1379560"/>
                  <a:pt x="3004226" y="1395727"/>
                  <a:pt x="3013657" y="1410237"/>
                </a:cubicBezTo>
                <a:cubicBezTo>
                  <a:pt x="3032153" y="1438692"/>
                  <a:pt x="3055129" y="1464282"/>
                  <a:pt x="3071611" y="1493949"/>
                </a:cubicBezTo>
                <a:cubicBezTo>
                  <a:pt x="3097779" y="1541051"/>
                  <a:pt x="3109731" y="1566241"/>
                  <a:pt x="3142445" y="1609859"/>
                </a:cubicBezTo>
                <a:cubicBezTo>
                  <a:pt x="3154319" y="1625691"/>
                  <a:pt x="3168203" y="1639910"/>
                  <a:pt x="3181082" y="1654935"/>
                </a:cubicBezTo>
                <a:cubicBezTo>
                  <a:pt x="3204215" y="1724333"/>
                  <a:pt x="3178332" y="1665884"/>
                  <a:pt x="3232597" y="1732208"/>
                </a:cubicBezTo>
                <a:cubicBezTo>
                  <a:pt x="3251890" y="1755789"/>
                  <a:pt x="3254870" y="1777328"/>
                  <a:pt x="3271234" y="1803042"/>
                </a:cubicBezTo>
                <a:cubicBezTo>
                  <a:pt x="3278613" y="1814637"/>
                  <a:pt x="3289789" y="1823534"/>
                  <a:pt x="3296992" y="1835239"/>
                </a:cubicBezTo>
                <a:cubicBezTo>
                  <a:pt x="3349065" y="1919858"/>
                  <a:pt x="3293735" y="1857742"/>
                  <a:pt x="3354947" y="1918952"/>
                </a:cubicBezTo>
                <a:cubicBezTo>
                  <a:pt x="3389038" y="1987136"/>
                  <a:pt x="3357838" y="1928729"/>
                  <a:pt x="3400023" y="1996225"/>
                </a:cubicBezTo>
                <a:cubicBezTo>
                  <a:pt x="3413290" y="2017452"/>
                  <a:pt x="3423291" y="2040861"/>
                  <a:pt x="3438659" y="2060620"/>
                </a:cubicBezTo>
                <a:cubicBezTo>
                  <a:pt x="3453684" y="2079938"/>
                  <a:pt x="3470764" y="2097822"/>
                  <a:pt x="3483735" y="2118575"/>
                </a:cubicBezTo>
                <a:cubicBezTo>
                  <a:pt x="3523218" y="2181745"/>
                  <a:pt x="3500121" y="2157440"/>
                  <a:pt x="3548130" y="2195848"/>
                </a:cubicBezTo>
                <a:cubicBezTo>
                  <a:pt x="3558862" y="2193701"/>
                  <a:pt x="3576016" y="2199468"/>
                  <a:pt x="3580327" y="2189408"/>
                </a:cubicBezTo>
                <a:cubicBezTo>
                  <a:pt x="3585675" y="2176930"/>
                  <a:pt x="3569950" y="2164115"/>
                  <a:pt x="3567448" y="2150772"/>
                </a:cubicBezTo>
                <a:cubicBezTo>
                  <a:pt x="3563473" y="2129569"/>
                  <a:pt x="3541714" y="2076730"/>
                  <a:pt x="3561009" y="2086377"/>
                </a:cubicBezTo>
                <a:cubicBezTo>
                  <a:pt x="3582899" y="2097321"/>
                  <a:pt x="3571734" y="2134296"/>
                  <a:pt x="3580327" y="2157211"/>
                </a:cubicBezTo>
                <a:cubicBezTo>
                  <a:pt x="3584722" y="2168930"/>
                  <a:pt x="3593206" y="2178676"/>
                  <a:pt x="3599645" y="2189408"/>
                </a:cubicBezTo>
                <a:cubicBezTo>
                  <a:pt x="3585607" y="2231527"/>
                  <a:pt x="3604114" y="2195491"/>
                  <a:pt x="3535251" y="2215166"/>
                </a:cubicBezTo>
                <a:cubicBezTo>
                  <a:pt x="3523217" y="2218604"/>
                  <a:pt x="3514491" y="2229401"/>
                  <a:pt x="3503054" y="2234484"/>
                </a:cubicBezTo>
                <a:cubicBezTo>
                  <a:pt x="3494967" y="2238078"/>
                  <a:pt x="3485882" y="2238777"/>
                  <a:pt x="3477296" y="2240924"/>
                </a:cubicBezTo>
                <a:cubicBezTo>
                  <a:pt x="3491428" y="2231502"/>
                  <a:pt x="3506031" y="2220613"/>
                  <a:pt x="3522372" y="2215166"/>
                </a:cubicBezTo>
                <a:cubicBezTo>
                  <a:pt x="3539164" y="2209569"/>
                  <a:pt x="3573888" y="2202287"/>
                  <a:pt x="3573888" y="2202287"/>
                </a:cubicBezTo>
                <a:cubicBezTo>
                  <a:pt x="3571741" y="2176529"/>
                  <a:pt x="3573055" y="2150245"/>
                  <a:pt x="3567448" y="2125014"/>
                </a:cubicBezTo>
                <a:cubicBezTo>
                  <a:pt x="3565976" y="2118388"/>
                  <a:pt x="3564774" y="2138684"/>
                  <a:pt x="3561009" y="2144332"/>
                </a:cubicBezTo>
                <a:cubicBezTo>
                  <a:pt x="3555957" y="2151910"/>
                  <a:pt x="3547617" y="2156736"/>
                  <a:pt x="3541690" y="2163651"/>
                </a:cubicBezTo>
                <a:cubicBezTo>
                  <a:pt x="3535764" y="2170565"/>
                  <a:pt x="3515319" y="2198532"/>
                  <a:pt x="3509493" y="2208727"/>
                </a:cubicBezTo>
                <a:cubicBezTo>
                  <a:pt x="3504730" y="2217061"/>
                  <a:pt x="3487302" y="2236812"/>
                  <a:pt x="3496614" y="2234484"/>
                </a:cubicBezTo>
                <a:cubicBezTo>
                  <a:pt x="3512878" y="2230418"/>
                  <a:pt x="3520875" y="2210912"/>
                  <a:pt x="3535251" y="2202287"/>
                </a:cubicBezTo>
                <a:cubicBezTo>
                  <a:pt x="3542840" y="2197734"/>
                  <a:pt x="3552423" y="2197994"/>
                  <a:pt x="3561009" y="2195848"/>
                </a:cubicBezTo>
                <a:cubicBezTo>
                  <a:pt x="3459524" y="2246591"/>
                  <a:pt x="3534478" y="2218994"/>
                  <a:pt x="3561009" y="2150772"/>
                </a:cubicBezTo>
                <a:cubicBezTo>
                  <a:pt x="3566510" y="2136626"/>
                  <a:pt x="3556716" y="2120721"/>
                  <a:pt x="3554569" y="2105696"/>
                </a:cubicBezTo>
                <a:cubicBezTo>
                  <a:pt x="3425531" y="2234734"/>
                  <a:pt x="3545001" y="2109371"/>
                  <a:pt x="3548130" y="2125014"/>
                </a:cubicBezTo>
                <a:cubicBezTo>
                  <a:pt x="3552464" y="2146684"/>
                  <a:pt x="3522922" y="2162004"/>
                  <a:pt x="3515933" y="2182969"/>
                </a:cubicBezTo>
                <a:cubicBezTo>
                  <a:pt x="3511038" y="2197653"/>
                  <a:pt x="3548612" y="2130488"/>
                  <a:pt x="3541690" y="2144332"/>
                </a:cubicBezTo>
                <a:cubicBezTo>
                  <a:pt x="3528354" y="2171004"/>
                  <a:pt x="3515037" y="2198158"/>
                  <a:pt x="3496614" y="2221606"/>
                </a:cubicBezTo>
                <a:cubicBezTo>
                  <a:pt x="3490684" y="2229154"/>
                  <a:pt x="3463483" y="2240629"/>
                  <a:pt x="3470857" y="2234484"/>
                </a:cubicBezTo>
                <a:cubicBezTo>
                  <a:pt x="3522157" y="2191733"/>
                  <a:pt x="3515227" y="2196082"/>
                  <a:pt x="3554569" y="2182969"/>
                </a:cubicBezTo>
                <a:cubicBezTo>
                  <a:pt x="3563155" y="2185115"/>
                  <a:pt x="3572192" y="2185922"/>
                  <a:pt x="3580327" y="2189408"/>
                </a:cubicBezTo>
                <a:cubicBezTo>
                  <a:pt x="3603494" y="2199337"/>
                  <a:pt x="3608238" y="2219473"/>
                  <a:pt x="3586766" y="2176530"/>
                </a:cubicBezTo>
                <a:cubicBezTo>
                  <a:pt x="3580327" y="2180823"/>
                  <a:pt x="3574956" y="2191285"/>
                  <a:pt x="3567448" y="2189408"/>
                </a:cubicBezTo>
                <a:cubicBezTo>
                  <a:pt x="3560863" y="2187762"/>
                  <a:pt x="3567248" y="2167416"/>
                  <a:pt x="3561009" y="2170090"/>
                </a:cubicBezTo>
                <a:cubicBezTo>
                  <a:pt x="3519336" y="2187950"/>
                  <a:pt x="3522372" y="2196126"/>
                  <a:pt x="3522372" y="222160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3114E25-450F-BFFC-76A2-A30BCF4D9E9F}"/>
              </a:ext>
            </a:extLst>
          </p:cNvPr>
          <p:cNvCxnSpPr>
            <a:stCxn id="6" idx="3"/>
          </p:cNvCxnSpPr>
          <p:nvPr/>
        </p:nvCxnSpPr>
        <p:spPr>
          <a:xfrm>
            <a:off x="5428445" y="2682025"/>
            <a:ext cx="540913" cy="1027090"/>
          </a:xfrm>
          <a:prstGeom prst="straightConnector1">
            <a:avLst/>
          </a:prstGeom>
          <a:ln w="12700"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311CFB2-4A2D-9D3E-10A4-6788CEBDE064}"/>
              </a:ext>
            </a:extLst>
          </p:cNvPr>
          <p:cNvSpPr/>
          <p:nvPr/>
        </p:nvSpPr>
        <p:spPr>
          <a:xfrm>
            <a:off x="3024924" y="4230711"/>
            <a:ext cx="959476" cy="431442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1C5A6B8-C7F2-8D0C-0D35-E413950A59F5}"/>
              </a:ext>
            </a:extLst>
          </p:cNvPr>
          <p:cNvCxnSpPr>
            <a:stCxn id="14" idx="3"/>
          </p:cNvCxnSpPr>
          <p:nvPr/>
        </p:nvCxnSpPr>
        <p:spPr>
          <a:xfrm flipV="1">
            <a:off x="3984400" y="4436772"/>
            <a:ext cx="1984958" cy="9660"/>
          </a:xfrm>
          <a:prstGeom prst="straightConnector1">
            <a:avLst/>
          </a:prstGeom>
          <a:ln w="127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7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3FB9-2CFF-02EA-F628-3F88133DB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2052EAB9-6E6E-B9F7-4013-720189DC51F0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DA733D-CAFF-FBEE-2ADF-F73CC01124FB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FCM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模块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9195D75-B699-3353-5779-0DED9F649F5A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EB8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11DB74-21E8-0FFE-BEDA-432AFDD74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3" y="889985"/>
            <a:ext cx="5418271" cy="401686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B5C98AC-CCF7-D47B-4227-5ED67864DCAE}"/>
              </a:ext>
            </a:extLst>
          </p:cNvPr>
          <p:cNvSpPr txBox="1"/>
          <p:nvPr/>
        </p:nvSpPr>
        <p:spPr>
          <a:xfrm>
            <a:off x="183522" y="5076199"/>
            <a:ext cx="55733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原始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PatchMerging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容易导致许多细节和结构信息的丢失，不利于具有密集和小尺度目标的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图像的语义分割。因此，我们在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SwinTransformer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下采样中设计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，避免了上述问题，从而提高了小尺度目标的分割效果。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6AAC22-A259-0765-A8C0-62F0817F74EA}"/>
              </a:ext>
            </a:extLst>
          </p:cNvPr>
          <p:cNvSpPr txBox="1"/>
          <p:nvPr/>
        </p:nvSpPr>
        <p:spPr>
          <a:xfrm>
            <a:off x="5808372" y="520653"/>
            <a:ext cx="5898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的作用为代替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PatchMerging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进行下采样操作。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5FA47E-99CF-FF20-46A8-63D13FC3F660}"/>
              </a:ext>
            </a:extLst>
          </p:cNvPr>
          <p:cNvSpPr txBox="1"/>
          <p:nvPr/>
        </p:nvSpPr>
        <p:spPr>
          <a:xfrm>
            <a:off x="5808372" y="1156011"/>
            <a:ext cx="5898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Soft-pool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类似于卷积，使用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指数计算池化模板权重，再与激活区域点积求和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4655560-D8A3-FE38-234B-912B7E9D4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43" y="2079341"/>
            <a:ext cx="2111136" cy="76852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8950EC9E-864A-ECC7-8C0B-9EA2165DB79A}"/>
              </a:ext>
            </a:extLst>
          </p:cNvPr>
          <p:cNvSpPr/>
          <p:nvPr/>
        </p:nvSpPr>
        <p:spPr>
          <a:xfrm>
            <a:off x="379927" y="930915"/>
            <a:ext cx="4790941" cy="16448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5B72C0F-2265-0E1E-F023-455535DD8AFD}"/>
              </a:ext>
            </a:extLst>
          </p:cNvPr>
          <p:cNvSpPr txBox="1"/>
          <p:nvPr/>
        </p:nvSpPr>
        <p:spPr>
          <a:xfrm>
            <a:off x="3981312" y="971345"/>
            <a:ext cx="125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Soft-pool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40F622F-A13E-B529-06A2-1388D10D96B6}"/>
              </a:ext>
            </a:extLst>
          </p:cNvPr>
          <p:cNvSpPr/>
          <p:nvPr/>
        </p:nvSpPr>
        <p:spPr>
          <a:xfrm>
            <a:off x="347989" y="2827141"/>
            <a:ext cx="5254321" cy="187045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4003CD-CC2F-9866-8B50-7C2FDC2C14EA}"/>
              </a:ext>
            </a:extLst>
          </p:cNvPr>
          <p:cNvSpPr txBox="1"/>
          <p:nvPr/>
        </p:nvSpPr>
        <p:spPr>
          <a:xfrm>
            <a:off x="4194891" y="4328265"/>
            <a:ext cx="1494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bottleneck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2D5BAE4-22A5-BDE3-0A75-34304A538A63}"/>
              </a:ext>
            </a:extLst>
          </p:cNvPr>
          <p:cNvSpPr txBox="1"/>
          <p:nvPr/>
        </p:nvSpPr>
        <p:spPr>
          <a:xfrm>
            <a:off x="5808372" y="3162204"/>
            <a:ext cx="5898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bottleneck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先升维（通道维），获取更多特征图原始信息</a:t>
            </a:r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空洞卷积，扩大感受野，获取更全局信息</a:t>
            </a:r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降维，实现下采样</a:t>
            </a:r>
          </a:p>
        </p:txBody>
      </p:sp>
    </p:spTree>
    <p:extLst>
      <p:ext uri="{BB962C8B-B14F-4D97-AF65-F5344CB8AC3E}">
        <p14:creationId xmlns:p14="http://schemas.microsoft.com/office/powerpoint/2010/main" val="231372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11300" y="197612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模型结构讲解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代码复现讲解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pic>
        <p:nvPicPr>
          <p:cNvPr id="6" name="图形 5" descr="undraw_design_data_re_0s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193548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目录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: 剪去对角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31" name="矩形: 剪去对角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BEC3A-7D40-DDA1-14AF-EDA8906D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FAA36445-A3B9-B0B2-2AA4-3A1A4BD585EC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4FAEF3-7A94-367F-1370-D9E63C2CCDB2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RAM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模块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B36B371-53A0-ED51-BC7E-82DF6CF9B580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E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CE78E1-C6E8-DB29-3C0B-E03E4EA48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5" y="682222"/>
            <a:ext cx="9036708" cy="351871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74644D5-8EC7-DEE4-604A-6A468FE5626F}"/>
              </a:ext>
            </a:extLst>
          </p:cNvPr>
          <p:cNvSpPr txBox="1"/>
          <p:nvPr/>
        </p:nvSpPr>
        <p:spPr>
          <a:xfrm>
            <a:off x="9612468" y="945455"/>
            <a:ext cx="22876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accent3"/>
                </a:solidFill>
                <a:effectLst/>
                <a:latin typeface="-apple-system"/>
              </a:rPr>
              <a:t>RAM</a:t>
            </a:r>
            <a:r>
              <a:rPr lang="zh-CN" altLang="en-US" b="0" i="0" dirty="0">
                <a:solidFill>
                  <a:schemeClr val="accent3"/>
                </a:solidFill>
                <a:effectLst/>
                <a:latin typeface="-apple-system"/>
              </a:rPr>
              <a:t>用于聚合主编码器和辅助编码器的信息。使用可变性卷积对主编码器信息进行处理，使用三种池化对辅助编码器信息进行处理。处理后进行主副编码器的信息融合。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B2A4B8-1294-C84C-EA53-411B0A3CBA27}"/>
              </a:ext>
            </a:extLst>
          </p:cNvPr>
          <p:cNvSpPr/>
          <p:nvPr/>
        </p:nvSpPr>
        <p:spPr>
          <a:xfrm>
            <a:off x="4449651" y="3530778"/>
            <a:ext cx="1056067" cy="1332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F7A7C5F-4A23-3B57-81A1-CC3ECBD88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46" y="4253951"/>
            <a:ext cx="4110834" cy="254889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D43C331-58AE-A3B7-0C5D-425534714D85}"/>
              </a:ext>
            </a:extLst>
          </p:cNvPr>
          <p:cNvSpPr txBox="1"/>
          <p:nvPr/>
        </p:nvSpPr>
        <p:spPr>
          <a:xfrm>
            <a:off x="447004" y="4253951"/>
            <a:ext cx="623713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3"/>
                </a:solidFill>
                <a:effectLst/>
                <a:latin typeface="-apple-system"/>
              </a:rPr>
              <a:t>可变形卷积原理：</a:t>
            </a:r>
            <a:endParaRPr lang="en-US" altLang="zh-CN" b="0" i="0" dirty="0">
              <a:solidFill>
                <a:schemeClr val="accent3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学习</a:t>
            </a:r>
            <a:r>
              <a:rPr lang="en-US" altLang="zh-CN" dirty="0">
                <a:solidFill>
                  <a:schemeClr val="accent3"/>
                </a:solidFill>
              </a:rPr>
              <a:t>offset</a:t>
            </a:r>
            <a:r>
              <a:rPr lang="zh-CN" altLang="en-US" dirty="0">
                <a:solidFill>
                  <a:schemeClr val="accent3"/>
                </a:solidFill>
              </a:rPr>
              <a:t>（偏移）。使得卷积核在输入特征图的采样点发生偏移，集中于我们感兴趣的区域或者目标。</a:t>
            </a:r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公式：</a:t>
            </a:r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</a:rPr>
              <a:t>由于加入偏移量后的位置一般为小数，并不对应输入特征图上实际的像素点，因此需要使用插值来得到偏移后的像素值，通常可采用双线性插值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5F12FF0-D477-7F88-6F90-AF289DBF7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91" y="5145172"/>
            <a:ext cx="4132513" cy="39868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61E15AF-82B6-49C2-2BE2-71690379C817}"/>
              </a:ext>
            </a:extLst>
          </p:cNvPr>
          <p:cNvSpPr/>
          <p:nvPr/>
        </p:nvSpPr>
        <p:spPr>
          <a:xfrm>
            <a:off x="3161762" y="5200487"/>
            <a:ext cx="605307" cy="32147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B856B40-7368-F4A9-9EA4-C38AE4F38E30}"/>
              </a:ext>
            </a:extLst>
          </p:cNvPr>
          <p:cNvSpPr txBox="1"/>
          <p:nvPr/>
        </p:nvSpPr>
        <p:spPr>
          <a:xfrm>
            <a:off x="3047464" y="5516145"/>
            <a:ext cx="7196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权重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83B51F-BCDE-4BD6-792B-5E9E32945FC3}"/>
              </a:ext>
            </a:extLst>
          </p:cNvPr>
          <p:cNvSpPr/>
          <p:nvPr/>
        </p:nvSpPr>
        <p:spPr>
          <a:xfrm>
            <a:off x="4159876" y="5200487"/>
            <a:ext cx="238259" cy="32147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A5F1313-80C6-D94C-8FEF-455BE9B998EB}"/>
              </a:ext>
            </a:extLst>
          </p:cNvPr>
          <p:cNvSpPr/>
          <p:nvPr/>
        </p:nvSpPr>
        <p:spPr>
          <a:xfrm>
            <a:off x="4617076" y="5200486"/>
            <a:ext cx="238259" cy="32147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5F723D4-9C78-2E54-9357-326259EC5AA4}"/>
              </a:ext>
            </a:extLst>
          </p:cNvPr>
          <p:cNvSpPr/>
          <p:nvPr/>
        </p:nvSpPr>
        <p:spPr>
          <a:xfrm>
            <a:off x="5138670" y="5204097"/>
            <a:ext cx="429352" cy="32147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1A2C574-74B9-CB2C-D16A-BE9B2FCC0E20}"/>
              </a:ext>
            </a:extLst>
          </p:cNvPr>
          <p:cNvSpPr txBox="1"/>
          <p:nvPr/>
        </p:nvSpPr>
        <p:spPr>
          <a:xfrm>
            <a:off x="3697864" y="5525570"/>
            <a:ext cx="809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核中心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6D397F1-487C-23D8-B41F-9053E55DAD60}"/>
              </a:ext>
            </a:extLst>
          </p:cNvPr>
          <p:cNvSpPr txBox="1"/>
          <p:nvPr/>
        </p:nvSpPr>
        <p:spPr>
          <a:xfrm>
            <a:off x="4349291" y="5525570"/>
            <a:ext cx="103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相对位置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DA65C4A-745D-098B-598B-EE761FDED0EA}"/>
              </a:ext>
            </a:extLst>
          </p:cNvPr>
          <p:cNvSpPr txBox="1"/>
          <p:nvPr/>
        </p:nvSpPr>
        <p:spPr>
          <a:xfrm>
            <a:off x="5197642" y="5525570"/>
            <a:ext cx="1039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位置偏移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F22B399-3B4C-5C94-F2F2-CDD04972953C}"/>
              </a:ext>
            </a:extLst>
          </p:cNvPr>
          <p:cNvSpPr/>
          <p:nvPr/>
        </p:nvSpPr>
        <p:spPr>
          <a:xfrm>
            <a:off x="3097369" y="5145172"/>
            <a:ext cx="1839587" cy="40810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D4B4C56-3B0A-8BD3-5C06-2AA3C7B83AD6}"/>
              </a:ext>
            </a:extLst>
          </p:cNvPr>
          <p:cNvSpPr/>
          <p:nvPr/>
        </p:nvSpPr>
        <p:spPr>
          <a:xfrm>
            <a:off x="5078623" y="5150554"/>
            <a:ext cx="598869" cy="40810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05A6033-B99A-19FB-F7CB-29678FFD1462}"/>
              </a:ext>
            </a:extLst>
          </p:cNvPr>
          <p:cNvSpPr/>
          <p:nvPr/>
        </p:nvSpPr>
        <p:spPr>
          <a:xfrm>
            <a:off x="7727324" y="4253951"/>
            <a:ext cx="2189408" cy="134835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AE26E6D2-F101-5572-50F9-9BA4DB48B012}"/>
              </a:ext>
            </a:extLst>
          </p:cNvPr>
          <p:cNvCxnSpPr>
            <a:stCxn id="38" idx="1"/>
            <a:endCxn id="26" idx="3"/>
          </p:cNvCxnSpPr>
          <p:nvPr/>
        </p:nvCxnSpPr>
        <p:spPr>
          <a:xfrm flipH="1">
            <a:off x="5749404" y="4928131"/>
            <a:ext cx="1977920" cy="41638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4DB2C6A-5E19-9BC5-C339-8A76D6E0495F}"/>
              </a:ext>
            </a:extLst>
          </p:cNvPr>
          <p:cNvSpPr txBox="1"/>
          <p:nvPr/>
        </p:nvSpPr>
        <p:spPr>
          <a:xfrm>
            <a:off x="9239461" y="4408639"/>
            <a:ext cx="677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2*k*k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68140D9-6CF3-5AC0-57DA-6B6CE23F42A9}"/>
              </a:ext>
            </a:extLst>
          </p:cNvPr>
          <p:cNvSpPr txBox="1"/>
          <p:nvPr/>
        </p:nvSpPr>
        <p:spPr>
          <a:xfrm>
            <a:off x="10844010" y="4802295"/>
            <a:ext cx="1411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可变形卷积</a:t>
            </a:r>
            <a:r>
              <a:rPr lang="en-US" altLang="zh-CN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(Deformable Conv)</a:t>
            </a:r>
            <a:r>
              <a:rPr lang="zh-CN" altLang="en-US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原理解析与</a:t>
            </a:r>
            <a:r>
              <a:rPr lang="en-US" altLang="zh-CN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torch</a:t>
            </a:r>
            <a:r>
              <a:rPr lang="zh-CN" altLang="en-US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代码实现</a:t>
            </a:r>
            <a:r>
              <a:rPr lang="en-US" altLang="zh-CN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-CSDN</a:t>
            </a:r>
            <a:r>
              <a:rPr lang="zh-CN" altLang="en-US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博客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5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代码复现讲解</a:t>
            </a:r>
            <a:r>
              <a:rPr lang="en-US" altLang="zh-CN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 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55A0C-947D-F1B7-018F-8DD47BBA5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5305CAA-8625-D33D-407E-DDAFCA6DEA6A}"/>
              </a:ext>
            </a:extLst>
          </p:cNvPr>
          <p:cNvSpPr txBox="1"/>
          <p:nvPr/>
        </p:nvSpPr>
        <p:spPr>
          <a:xfrm>
            <a:off x="911225" y="0"/>
            <a:ext cx="249523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代码复现讲解</a:t>
            </a:r>
            <a:endParaRPr lang="en-US" altLang="zh-CN" sz="28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180D69-6AC5-79D8-D05D-665A25886686}"/>
              </a:ext>
            </a:extLst>
          </p:cNvPr>
          <p:cNvSpPr/>
          <p:nvPr/>
        </p:nvSpPr>
        <p:spPr>
          <a:xfrm flipH="1">
            <a:off x="329130" y="188867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87BB68-C79D-6C86-EBDD-6B8A2E8F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9" y="1127125"/>
            <a:ext cx="5946919" cy="499910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99788FB-13E7-BF2A-4F2F-CFAEF5E61FE9}"/>
              </a:ext>
            </a:extLst>
          </p:cNvPr>
          <p:cNvSpPr txBox="1"/>
          <p:nvPr/>
        </p:nvSpPr>
        <p:spPr>
          <a:xfrm>
            <a:off x="10123950" y="1035126"/>
            <a:ext cx="206805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34EAB3-156F-F939-D24F-518256C0FC79}"/>
              </a:ext>
            </a:extLst>
          </p:cNvPr>
          <p:cNvSpPr txBox="1"/>
          <p:nvPr/>
        </p:nvSpPr>
        <p:spPr>
          <a:xfrm>
            <a:off x="8537186" y="2888667"/>
            <a:ext cx="127791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ResNet50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6FBCEF-A469-36FA-B90B-396D42F43998}"/>
              </a:ext>
            </a:extLst>
          </p:cNvPr>
          <p:cNvSpPr txBox="1"/>
          <p:nvPr/>
        </p:nvSpPr>
        <p:spPr>
          <a:xfrm>
            <a:off x="8537186" y="1374260"/>
            <a:ext cx="134262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BasicLayer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4024A0E-F2DA-E808-CB33-9B9249429602}"/>
              </a:ext>
            </a:extLst>
          </p:cNvPr>
          <p:cNvSpPr txBox="1"/>
          <p:nvPr/>
        </p:nvSpPr>
        <p:spPr>
          <a:xfrm>
            <a:off x="7271915" y="5078302"/>
            <a:ext cx="116644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Decoder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7F911A-6879-F7CA-9A60-3610F3776B32}"/>
              </a:ext>
            </a:extLst>
          </p:cNvPr>
          <p:cNvSpPr txBox="1"/>
          <p:nvPr/>
        </p:nvSpPr>
        <p:spPr>
          <a:xfrm>
            <a:off x="6014776" y="3347575"/>
            <a:ext cx="11078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ST-</a:t>
            </a:r>
            <a:r>
              <a:rPr lang="en-US" altLang="zh-CN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Unet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8AB96FD-0760-2D9B-0F05-C0EA368D7E57}"/>
              </a:ext>
            </a:extLst>
          </p:cNvPr>
          <p:cNvSpPr/>
          <p:nvPr/>
        </p:nvSpPr>
        <p:spPr>
          <a:xfrm>
            <a:off x="7048951" y="1295604"/>
            <a:ext cx="489397" cy="4662152"/>
          </a:xfrm>
          <a:prstGeom prst="leftBrac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5365A562-B71B-9E0A-86D3-78D60D992D62}"/>
              </a:ext>
            </a:extLst>
          </p:cNvPr>
          <p:cNvSpPr/>
          <p:nvPr/>
        </p:nvSpPr>
        <p:spPr>
          <a:xfrm>
            <a:off x="9905010" y="1090734"/>
            <a:ext cx="218940" cy="1156561"/>
          </a:xfrm>
          <a:prstGeom prst="leftBrac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B98767-52AA-6DDC-C5E6-03F1A9682441}"/>
              </a:ext>
            </a:extLst>
          </p:cNvPr>
          <p:cNvSpPr txBox="1"/>
          <p:nvPr/>
        </p:nvSpPr>
        <p:spPr>
          <a:xfrm>
            <a:off x="8505844" y="730506"/>
            <a:ext cx="155006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PatchEmbed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2BBB49-ABCE-6758-26AD-D4FD83E47341}"/>
              </a:ext>
            </a:extLst>
          </p:cNvPr>
          <p:cNvSpPr txBox="1"/>
          <p:nvPr/>
        </p:nvSpPr>
        <p:spPr>
          <a:xfrm>
            <a:off x="8537186" y="2273397"/>
            <a:ext cx="253392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PatchMerging</a:t>
            </a:r>
            <a:r>
              <a:rPr lang="zh-CN" altLang="en-US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（</a:t>
            </a: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FCM</a:t>
            </a:r>
            <a:r>
              <a:rPr lang="zh-CN" altLang="en-US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）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4C9915-98B2-35CE-A3A7-94DA650AD52B}"/>
              </a:ext>
            </a:extLst>
          </p:cNvPr>
          <p:cNvSpPr txBox="1"/>
          <p:nvPr/>
        </p:nvSpPr>
        <p:spPr>
          <a:xfrm>
            <a:off x="7271915" y="2121044"/>
            <a:ext cx="109897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1A9661-E610-4A8B-2FE3-FFF9EAA199CB}"/>
              </a:ext>
            </a:extLst>
          </p:cNvPr>
          <p:cNvSpPr txBox="1"/>
          <p:nvPr/>
        </p:nvSpPr>
        <p:spPr>
          <a:xfrm>
            <a:off x="8537186" y="3546114"/>
            <a:ext cx="127791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RAM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5566F0D0-BBCF-E34D-256C-E2B6643862E1}"/>
              </a:ext>
            </a:extLst>
          </p:cNvPr>
          <p:cNvSpPr/>
          <p:nvPr/>
        </p:nvSpPr>
        <p:spPr>
          <a:xfrm>
            <a:off x="8313026" y="811370"/>
            <a:ext cx="282905" cy="3193652"/>
          </a:xfrm>
          <a:prstGeom prst="leftBrac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8C02A3-877B-5FEA-8BC5-1CF542875827}"/>
              </a:ext>
            </a:extLst>
          </p:cNvPr>
          <p:cNvSpPr txBox="1"/>
          <p:nvPr/>
        </p:nvSpPr>
        <p:spPr>
          <a:xfrm>
            <a:off x="10123950" y="1788559"/>
            <a:ext cx="127791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SIM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2EA5CD5F-CC73-4B5A-555A-1F29E82D1173}"/>
              </a:ext>
            </a:extLst>
          </p:cNvPr>
          <p:cNvSpPr/>
          <p:nvPr/>
        </p:nvSpPr>
        <p:spPr>
          <a:xfrm>
            <a:off x="8339514" y="4801195"/>
            <a:ext cx="229927" cy="1156561"/>
          </a:xfrm>
          <a:prstGeom prst="leftBrac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1F401A-B52F-A293-4FE7-43FE95B70A56}"/>
              </a:ext>
            </a:extLst>
          </p:cNvPr>
          <p:cNvSpPr txBox="1"/>
          <p:nvPr/>
        </p:nvSpPr>
        <p:spPr>
          <a:xfrm>
            <a:off x="8537186" y="4715547"/>
            <a:ext cx="187405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DecoderCup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C50006-2B00-C19D-1960-14885933A235}"/>
              </a:ext>
            </a:extLst>
          </p:cNvPr>
          <p:cNvSpPr txBox="1"/>
          <p:nvPr/>
        </p:nvSpPr>
        <p:spPr>
          <a:xfrm>
            <a:off x="8537186" y="5498848"/>
            <a:ext cx="2376276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SegmentationHead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10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E34DA-BCCA-31C0-FD19-08D59343B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93A08CB-7237-3755-FE32-9B72C8F2DFE3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66B538-F65F-C48D-C05D-94B872138EAE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F92016-630E-E23B-47FB-69FA83C969D6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Encoder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DC84CC-8AEB-730B-B6A6-54D8C8EF9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85" y="-3203"/>
            <a:ext cx="6485639" cy="33128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8951EB-F71A-D23B-A5F6-C5C83AE4F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85" y="3309606"/>
            <a:ext cx="6485639" cy="35250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CEE395-9198-94B8-D9E1-316F3580A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990"/>
          <a:stretch/>
        </p:blipFill>
        <p:spPr>
          <a:xfrm>
            <a:off x="696531" y="1347754"/>
            <a:ext cx="2915993" cy="532764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2922B3A-C2D0-9223-AA37-A6F340C8D295}"/>
              </a:ext>
            </a:extLst>
          </p:cNvPr>
          <p:cNvSpPr txBox="1"/>
          <p:nvPr/>
        </p:nvSpPr>
        <p:spPr>
          <a:xfrm>
            <a:off x="5668344" y="4671811"/>
            <a:ext cx="338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j-lt"/>
                <a:ea typeface="OPPOSans R" panose="00020600040101010101" charset="-122"/>
              </a:rPr>
              <a:t>残差结构输出结果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7CDBE1-6888-0B53-1039-311B1AD3932C}"/>
              </a:ext>
            </a:extLst>
          </p:cNvPr>
          <p:cNvSpPr txBox="1"/>
          <p:nvPr/>
        </p:nvSpPr>
        <p:spPr>
          <a:xfrm>
            <a:off x="5614682" y="4911573"/>
            <a:ext cx="338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lt"/>
                <a:ea typeface="OPPOSans R" panose="00020600040101010101" charset="-122"/>
              </a:rPr>
              <a:t>RAM</a:t>
            </a:r>
            <a:r>
              <a:rPr lang="zh-CN" altLang="en-US" sz="1400" dirty="0">
                <a:latin typeface="+mj-lt"/>
                <a:ea typeface="OPPOSans R" panose="00020600040101010101" charset="-122"/>
              </a:rPr>
              <a:t>结构可变形卷积输出结果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EB86DF-CD7E-554E-18BE-51BF4B983A91}"/>
              </a:ext>
            </a:extLst>
          </p:cNvPr>
          <p:cNvSpPr txBox="1"/>
          <p:nvPr/>
        </p:nvSpPr>
        <p:spPr>
          <a:xfrm>
            <a:off x="6844614" y="5104161"/>
            <a:ext cx="338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+mj-lt"/>
                <a:ea typeface="OPPOSans R" panose="00020600040101010101" charset="-122"/>
              </a:rPr>
              <a:t>SwinTransformer</a:t>
            </a:r>
            <a:r>
              <a:rPr lang="zh-CN" altLang="en-US" sz="1400" dirty="0">
                <a:latin typeface="+mj-lt"/>
                <a:ea typeface="OPPOSans R" panose="00020600040101010101" charset="-122"/>
              </a:rPr>
              <a:t>在</a:t>
            </a:r>
            <a:r>
              <a:rPr lang="en-US" altLang="zh-CN" sz="1400" dirty="0">
                <a:latin typeface="+mj-lt"/>
                <a:ea typeface="OPPOSans R" panose="00020600040101010101" charset="-122"/>
              </a:rPr>
              <a:t>RAM</a:t>
            </a:r>
            <a:r>
              <a:rPr lang="zh-CN" altLang="en-US" sz="1400" dirty="0">
                <a:latin typeface="+mj-lt"/>
                <a:ea typeface="OPPOSans R" panose="00020600040101010101" charset="-122"/>
              </a:rPr>
              <a:t>中的输入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D16B96-233A-AA8F-03A8-3AFCACFEE241}"/>
              </a:ext>
            </a:extLst>
          </p:cNvPr>
          <p:cNvSpPr txBox="1"/>
          <p:nvPr/>
        </p:nvSpPr>
        <p:spPr>
          <a:xfrm>
            <a:off x="6039685" y="5411938"/>
            <a:ext cx="338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lt"/>
                <a:ea typeface="OPPOSans R" panose="00020600040101010101" charset="-122"/>
              </a:rPr>
              <a:t>RAM</a:t>
            </a:r>
            <a:r>
              <a:rPr lang="zh-CN" altLang="en-US" sz="1400" dirty="0">
                <a:latin typeface="+mj-lt"/>
                <a:ea typeface="OPPOSans R" panose="00020600040101010101" charset="-122"/>
              </a:rPr>
              <a:t>结构特征融合输出结果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013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B866C-518C-28BE-5E87-92C95812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617F341E-FE14-476A-E4A8-8BE316C6D4A5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4223FD-0E6E-C1BE-C103-03796C9849BB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E5FE3D-2545-96A4-E816-4497656D3F49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PatchEmbed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10DCB8-12D1-FCD9-E7C2-361E4CC0E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" y="1452547"/>
            <a:ext cx="4607554" cy="1619063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64C8CEB-DB98-76A4-CF5E-790B47B21AB2}"/>
              </a:ext>
            </a:extLst>
          </p:cNvPr>
          <p:cNvSpPr/>
          <p:nvPr/>
        </p:nvSpPr>
        <p:spPr>
          <a:xfrm>
            <a:off x="38643" y="1403796"/>
            <a:ext cx="3365101" cy="1822595"/>
          </a:xfrm>
          <a:custGeom>
            <a:avLst/>
            <a:gdLst>
              <a:gd name="connsiteX0" fmla="*/ 1719330 w 3181315"/>
              <a:gd name="connsiteY0" fmla="*/ 1526147 h 1622738"/>
              <a:gd name="connsiteX1" fmla="*/ 1719330 w 3181315"/>
              <a:gd name="connsiteY1" fmla="*/ 1526147 h 1622738"/>
              <a:gd name="connsiteX2" fmla="*/ 1828800 w 3181315"/>
              <a:gd name="connsiteY2" fmla="*/ 1474631 h 1622738"/>
              <a:gd name="connsiteX3" fmla="*/ 1976907 w 3181315"/>
              <a:gd name="connsiteY3" fmla="*/ 1403797 h 1622738"/>
              <a:gd name="connsiteX4" fmla="*/ 2021983 w 3181315"/>
              <a:gd name="connsiteY4" fmla="*/ 1352282 h 1622738"/>
              <a:gd name="connsiteX5" fmla="*/ 2073499 w 3181315"/>
              <a:gd name="connsiteY5" fmla="*/ 1262130 h 1622738"/>
              <a:gd name="connsiteX6" fmla="*/ 2092817 w 3181315"/>
              <a:gd name="connsiteY6" fmla="*/ 1217054 h 1622738"/>
              <a:gd name="connsiteX7" fmla="*/ 2125014 w 3181315"/>
              <a:gd name="connsiteY7" fmla="*/ 1152659 h 1622738"/>
              <a:gd name="connsiteX8" fmla="*/ 2150772 w 3181315"/>
              <a:gd name="connsiteY8" fmla="*/ 1101144 h 1622738"/>
              <a:gd name="connsiteX9" fmla="*/ 2157211 w 3181315"/>
              <a:gd name="connsiteY9" fmla="*/ 1075386 h 1622738"/>
              <a:gd name="connsiteX10" fmla="*/ 2215166 w 3181315"/>
              <a:gd name="connsiteY10" fmla="*/ 1004552 h 1622738"/>
              <a:gd name="connsiteX11" fmla="*/ 2331076 w 3181315"/>
              <a:gd name="connsiteY11" fmla="*/ 888642 h 1622738"/>
              <a:gd name="connsiteX12" fmla="*/ 2401910 w 3181315"/>
              <a:gd name="connsiteY12" fmla="*/ 850006 h 1622738"/>
              <a:gd name="connsiteX13" fmla="*/ 2504941 w 3181315"/>
              <a:gd name="connsiteY13" fmla="*/ 798490 h 1622738"/>
              <a:gd name="connsiteX14" fmla="*/ 2685245 w 3181315"/>
              <a:gd name="connsiteY14" fmla="*/ 746975 h 1622738"/>
              <a:gd name="connsiteX15" fmla="*/ 2801155 w 3181315"/>
              <a:gd name="connsiteY15" fmla="*/ 734096 h 1622738"/>
              <a:gd name="connsiteX16" fmla="*/ 3020096 w 3181315"/>
              <a:gd name="connsiteY16" fmla="*/ 689020 h 1622738"/>
              <a:gd name="connsiteX17" fmla="*/ 3084490 w 3181315"/>
              <a:gd name="connsiteY17" fmla="*/ 656823 h 1622738"/>
              <a:gd name="connsiteX18" fmla="*/ 3155324 w 3181315"/>
              <a:gd name="connsiteY18" fmla="*/ 585989 h 1622738"/>
              <a:gd name="connsiteX19" fmla="*/ 3181082 w 3181315"/>
              <a:gd name="connsiteY19" fmla="*/ 444321 h 1622738"/>
              <a:gd name="connsiteX20" fmla="*/ 3174642 w 3181315"/>
              <a:gd name="connsiteY20" fmla="*/ 360609 h 1622738"/>
              <a:gd name="connsiteX21" fmla="*/ 3123127 w 3181315"/>
              <a:gd name="connsiteY21" fmla="*/ 264017 h 1622738"/>
              <a:gd name="connsiteX22" fmla="*/ 2987899 w 3181315"/>
              <a:gd name="connsiteY22" fmla="*/ 128789 h 1622738"/>
              <a:gd name="connsiteX23" fmla="*/ 2878428 w 3181315"/>
              <a:gd name="connsiteY23" fmla="*/ 64395 h 1622738"/>
              <a:gd name="connsiteX24" fmla="*/ 2794716 w 3181315"/>
              <a:gd name="connsiteY24" fmla="*/ 25758 h 1622738"/>
              <a:gd name="connsiteX25" fmla="*/ 2620851 w 3181315"/>
              <a:gd name="connsiteY25" fmla="*/ 0 h 1622738"/>
              <a:gd name="connsiteX26" fmla="*/ 2176530 w 3181315"/>
              <a:gd name="connsiteY26" fmla="*/ 77273 h 1622738"/>
              <a:gd name="connsiteX27" fmla="*/ 1957589 w 3181315"/>
              <a:gd name="connsiteY27" fmla="*/ 109471 h 1622738"/>
              <a:gd name="connsiteX28" fmla="*/ 1848118 w 3181315"/>
              <a:gd name="connsiteY28" fmla="*/ 128789 h 1622738"/>
              <a:gd name="connsiteX29" fmla="*/ 1732209 w 3181315"/>
              <a:gd name="connsiteY29" fmla="*/ 167426 h 1622738"/>
              <a:gd name="connsiteX30" fmla="*/ 1558344 w 3181315"/>
              <a:gd name="connsiteY30" fmla="*/ 193183 h 1622738"/>
              <a:gd name="connsiteX31" fmla="*/ 1416676 w 3181315"/>
              <a:gd name="connsiteY31" fmla="*/ 212502 h 1622738"/>
              <a:gd name="connsiteX32" fmla="*/ 1171978 w 3181315"/>
              <a:gd name="connsiteY32" fmla="*/ 231820 h 1622738"/>
              <a:gd name="connsiteX33" fmla="*/ 1004552 w 3181315"/>
              <a:gd name="connsiteY33" fmla="*/ 257578 h 1622738"/>
              <a:gd name="connsiteX34" fmla="*/ 933718 w 3181315"/>
              <a:gd name="connsiteY34" fmla="*/ 270457 h 1622738"/>
              <a:gd name="connsiteX35" fmla="*/ 830687 w 3181315"/>
              <a:gd name="connsiteY35" fmla="*/ 302654 h 1622738"/>
              <a:gd name="connsiteX36" fmla="*/ 676141 w 3181315"/>
              <a:gd name="connsiteY36" fmla="*/ 341290 h 1622738"/>
              <a:gd name="connsiteX37" fmla="*/ 598868 w 3181315"/>
              <a:gd name="connsiteY37" fmla="*/ 367048 h 1622738"/>
              <a:gd name="connsiteX38" fmla="*/ 167425 w 3181315"/>
              <a:gd name="connsiteY38" fmla="*/ 598868 h 1622738"/>
              <a:gd name="connsiteX39" fmla="*/ 135228 w 3181315"/>
              <a:gd name="connsiteY39" fmla="*/ 637504 h 1622738"/>
              <a:gd name="connsiteX40" fmla="*/ 57955 w 3181315"/>
              <a:gd name="connsiteY40" fmla="*/ 701899 h 1622738"/>
              <a:gd name="connsiteX41" fmla="*/ 0 w 3181315"/>
              <a:gd name="connsiteY41" fmla="*/ 817809 h 1622738"/>
              <a:gd name="connsiteX42" fmla="*/ 6440 w 3181315"/>
              <a:gd name="connsiteY42" fmla="*/ 953037 h 1622738"/>
              <a:gd name="connsiteX43" fmla="*/ 19318 w 3181315"/>
              <a:gd name="connsiteY43" fmla="*/ 1043189 h 1622738"/>
              <a:gd name="connsiteX44" fmla="*/ 25758 w 3181315"/>
              <a:gd name="connsiteY44" fmla="*/ 1088265 h 1622738"/>
              <a:gd name="connsiteX45" fmla="*/ 38637 w 3181315"/>
              <a:gd name="connsiteY45" fmla="*/ 1146220 h 1622738"/>
              <a:gd name="connsiteX46" fmla="*/ 64394 w 3181315"/>
              <a:gd name="connsiteY46" fmla="*/ 1255690 h 1622738"/>
              <a:gd name="connsiteX47" fmla="*/ 109470 w 3181315"/>
              <a:gd name="connsiteY47" fmla="*/ 1384479 h 1622738"/>
              <a:gd name="connsiteX48" fmla="*/ 141668 w 3181315"/>
              <a:gd name="connsiteY48" fmla="*/ 1448873 h 1622738"/>
              <a:gd name="connsiteX49" fmla="*/ 154547 w 3181315"/>
              <a:gd name="connsiteY49" fmla="*/ 1487510 h 1622738"/>
              <a:gd name="connsiteX50" fmla="*/ 180304 w 3181315"/>
              <a:gd name="connsiteY50" fmla="*/ 1506828 h 1622738"/>
              <a:gd name="connsiteX51" fmla="*/ 199623 w 3181315"/>
              <a:gd name="connsiteY51" fmla="*/ 1539026 h 1622738"/>
              <a:gd name="connsiteX52" fmla="*/ 315532 w 3181315"/>
              <a:gd name="connsiteY52" fmla="*/ 1609859 h 1622738"/>
              <a:gd name="connsiteX53" fmla="*/ 431442 w 3181315"/>
              <a:gd name="connsiteY53" fmla="*/ 1622738 h 1622738"/>
              <a:gd name="connsiteX54" fmla="*/ 1197735 w 3181315"/>
              <a:gd name="connsiteY54" fmla="*/ 1609859 h 1622738"/>
              <a:gd name="connsiteX55" fmla="*/ 1378040 w 3181315"/>
              <a:gd name="connsiteY55" fmla="*/ 1584102 h 1622738"/>
              <a:gd name="connsiteX56" fmla="*/ 1493949 w 3181315"/>
              <a:gd name="connsiteY56" fmla="*/ 1577662 h 1622738"/>
              <a:gd name="connsiteX57" fmla="*/ 1596980 w 3181315"/>
              <a:gd name="connsiteY57" fmla="*/ 1551904 h 1622738"/>
              <a:gd name="connsiteX58" fmla="*/ 1616299 w 3181315"/>
              <a:gd name="connsiteY58" fmla="*/ 1539026 h 1622738"/>
              <a:gd name="connsiteX59" fmla="*/ 1706451 w 3181315"/>
              <a:gd name="connsiteY59" fmla="*/ 1493949 h 1622738"/>
              <a:gd name="connsiteX60" fmla="*/ 1719330 w 3181315"/>
              <a:gd name="connsiteY60" fmla="*/ 1526147 h 162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181315" h="1622738">
                <a:moveTo>
                  <a:pt x="1719330" y="1526147"/>
                </a:moveTo>
                <a:lnTo>
                  <a:pt x="1719330" y="1526147"/>
                </a:lnTo>
                <a:cubicBezTo>
                  <a:pt x="1848377" y="1483130"/>
                  <a:pt x="1708425" y="1534818"/>
                  <a:pt x="1828800" y="1474631"/>
                </a:cubicBezTo>
                <a:cubicBezTo>
                  <a:pt x="1833978" y="1472042"/>
                  <a:pt x="1951776" y="1425338"/>
                  <a:pt x="1976907" y="1403797"/>
                </a:cubicBezTo>
                <a:cubicBezTo>
                  <a:pt x="1994231" y="1388948"/>
                  <a:pt x="2008293" y="1370536"/>
                  <a:pt x="2021983" y="1352282"/>
                </a:cubicBezTo>
                <a:cubicBezTo>
                  <a:pt x="2041080" y="1326819"/>
                  <a:pt x="2059865" y="1291670"/>
                  <a:pt x="2073499" y="1262130"/>
                </a:cubicBezTo>
                <a:cubicBezTo>
                  <a:pt x="2080349" y="1247288"/>
                  <a:pt x="2085857" y="1231845"/>
                  <a:pt x="2092817" y="1217054"/>
                </a:cubicBezTo>
                <a:cubicBezTo>
                  <a:pt x="2103035" y="1195340"/>
                  <a:pt x="2119193" y="1175941"/>
                  <a:pt x="2125014" y="1152659"/>
                </a:cubicBezTo>
                <a:cubicBezTo>
                  <a:pt x="2134057" y="1116490"/>
                  <a:pt x="2126144" y="1133982"/>
                  <a:pt x="2150772" y="1101144"/>
                </a:cubicBezTo>
                <a:cubicBezTo>
                  <a:pt x="2152918" y="1092558"/>
                  <a:pt x="2152973" y="1083156"/>
                  <a:pt x="2157211" y="1075386"/>
                </a:cubicBezTo>
                <a:cubicBezTo>
                  <a:pt x="2185703" y="1023152"/>
                  <a:pt x="2183431" y="1041577"/>
                  <a:pt x="2215166" y="1004552"/>
                </a:cubicBezTo>
                <a:cubicBezTo>
                  <a:pt x="2267841" y="943096"/>
                  <a:pt x="2139169" y="1008582"/>
                  <a:pt x="2331076" y="888642"/>
                </a:cubicBezTo>
                <a:cubicBezTo>
                  <a:pt x="2494987" y="786199"/>
                  <a:pt x="2327637" y="885188"/>
                  <a:pt x="2401910" y="850006"/>
                </a:cubicBezTo>
                <a:cubicBezTo>
                  <a:pt x="2436611" y="833569"/>
                  <a:pt x="2470035" y="814489"/>
                  <a:pt x="2504941" y="798490"/>
                </a:cubicBezTo>
                <a:cubicBezTo>
                  <a:pt x="2555052" y="775522"/>
                  <a:pt x="2642025" y="754936"/>
                  <a:pt x="2685245" y="746975"/>
                </a:cubicBezTo>
                <a:cubicBezTo>
                  <a:pt x="2723476" y="739932"/>
                  <a:pt x="2762671" y="739594"/>
                  <a:pt x="2801155" y="734096"/>
                </a:cubicBezTo>
                <a:cubicBezTo>
                  <a:pt x="2894313" y="720788"/>
                  <a:pt x="2928406" y="710594"/>
                  <a:pt x="3020096" y="689020"/>
                </a:cubicBezTo>
                <a:cubicBezTo>
                  <a:pt x="3041561" y="678288"/>
                  <a:pt x="3064342" y="669860"/>
                  <a:pt x="3084490" y="656823"/>
                </a:cubicBezTo>
                <a:cubicBezTo>
                  <a:pt x="3120658" y="633420"/>
                  <a:pt x="3130638" y="616847"/>
                  <a:pt x="3155324" y="585989"/>
                </a:cubicBezTo>
                <a:cubicBezTo>
                  <a:pt x="3177670" y="518950"/>
                  <a:pt x="3181082" y="524331"/>
                  <a:pt x="3181082" y="444321"/>
                </a:cubicBezTo>
                <a:cubicBezTo>
                  <a:pt x="3181082" y="416335"/>
                  <a:pt x="3183206" y="387253"/>
                  <a:pt x="3174642" y="360609"/>
                </a:cubicBezTo>
                <a:cubicBezTo>
                  <a:pt x="3163476" y="325869"/>
                  <a:pt x="3143096" y="294558"/>
                  <a:pt x="3123127" y="264017"/>
                </a:cubicBezTo>
                <a:cubicBezTo>
                  <a:pt x="3088586" y="211189"/>
                  <a:pt x="3039541" y="164404"/>
                  <a:pt x="2987899" y="128789"/>
                </a:cubicBezTo>
                <a:cubicBezTo>
                  <a:pt x="2953048" y="104754"/>
                  <a:pt x="2915783" y="84317"/>
                  <a:pt x="2878428" y="64395"/>
                </a:cubicBezTo>
                <a:cubicBezTo>
                  <a:pt x="2851311" y="49933"/>
                  <a:pt x="2824068" y="34867"/>
                  <a:pt x="2794716" y="25758"/>
                </a:cubicBezTo>
                <a:cubicBezTo>
                  <a:pt x="2739111" y="8501"/>
                  <a:pt x="2678493" y="5241"/>
                  <a:pt x="2620851" y="0"/>
                </a:cubicBezTo>
                <a:cubicBezTo>
                  <a:pt x="2192242" y="37818"/>
                  <a:pt x="2613046" y="-11296"/>
                  <a:pt x="2176530" y="77273"/>
                </a:cubicBezTo>
                <a:cubicBezTo>
                  <a:pt x="2104238" y="91941"/>
                  <a:pt x="2030463" y="98040"/>
                  <a:pt x="1957589" y="109471"/>
                </a:cubicBezTo>
                <a:cubicBezTo>
                  <a:pt x="1920982" y="115213"/>
                  <a:pt x="1884005" y="119561"/>
                  <a:pt x="1848118" y="128789"/>
                </a:cubicBezTo>
                <a:cubicBezTo>
                  <a:pt x="1808675" y="138932"/>
                  <a:pt x="1771966" y="158591"/>
                  <a:pt x="1732209" y="167426"/>
                </a:cubicBezTo>
                <a:cubicBezTo>
                  <a:pt x="1675017" y="180135"/>
                  <a:pt x="1616343" y="184898"/>
                  <a:pt x="1558344" y="193183"/>
                </a:cubicBezTo>
                <a:cubicBezTo>
                  <a:pt x="1511163" y="199923"/>
                  <a:pt x="1464171" y="208544"/>
                  <a:pt x="1416676" y="212502"/>
                </a:cubicBezTo>
                <a:cubicBezTo>
                  <a:pt x="1232107" y="227882"/>
                  <a:pt x="1313692" y="221697"/>
                  <a:pt x="1171978" y="231820"/>
                </a:cubicBezTo>
                <a:cubicBezTo>
                  <a:pt x="1116169" y="240406"/>
                  <a:pt x="1060106" y="247477"/>
                  <a:pt x="1004552" y="257578"/>
                </a:cubicBezTo>
                <a:cubicBezTo>
                  <a:pt x="980941" y="261871"/>
                  <a:pt x="956948" y="264434"/>
                  <a:pt x="933718" y="270457"/>
                </a:cubicBezTo>
                <a:cubicBezTo>
                  <a:pt x="898888" y="279487"/>
                  <a:pt x="865206" y="292501"/>
                  <a:pt x="830687" y="302654"/>
                </a:cubicBezTo>
                <a:cubicBezTo>
                  <a:pt x="718668" y="335601"/>
                  <a:pt x="748969" y="329153"/>
                  <a:pt x="676141" y="341290"/>
                </a:cubicBezTo>
                <a:cubicBezTo>
                  <a:pt x="650383" y="349876"/>
                  <a:pt x="624077" y="356964"/>
                  <a:pt x="598868" y="367048"/>
                </a:cubicBezTo>
                <a:cubicBezTo>
                  <a:pt x="475509" y="416392"/>
                  <a:pt x="193646" y="584301"/>
                  <a:pt x="167425" y="598868"/>
                </a:cubicBezTo>
                <a:cubicBezTo>
                  <a:pt x="156693" y="611747"/>
                  <a:pt x="147436" y="626014"/>
                  <a:pt x="135228" y="637504"/>
                </a:cubicBezTo>
                <a:cubicBezTo>
                  <a:pt x="110812" y="660484"/>
                  <a:pt x="79870" y="676523"/>
                  <a:pt x="57955" y="701899"/>
                </a:cubicBezTo>
                <a:cubicBezTo>
                  <a:pt x="21719" y="743856"/>
                  <a:pt x="15170" y="772299"/>
                  <a:pt x="0" y="817809"/>
                </a:cubicBezTo>
                <a:cubicBezTo>
                  <a:pt x="2147" y="862885"/>
                  <a:pt x="2586" y="908075"/>
                  <a:pt x="6440" y="953037"/>
                </a:cubicBezTo>
                <a:cubicBezTo>
                  <a:pt x="9032" y="983282"/>
                  <a:pt x="15025" y="1013138"/>
                  <a:pt x="19318" y="1043189"/>
                </a:cubicBezTo>
                <a:cubicBezTo>
                  <a:pt x="21464" y="1058214"/>
                  <a:pt x="22465" y="1073449"/>
                  <a:pt x="25758" y="1088265"/>
                </a:cubicBezTo>
                <a:cubicBezTo>
                  <a:pt x="30051" y="1107583"/>
                  <a:pt x="34990" y="1126769"/>
                  <a:pt x="38637" y="1146220"/>
                </a:cubicBezTo>
                <a:cubicBezTo>
                  <a:pt x="52818" y="1221854"/>
                  <a:pt x="33963" y="1164396"/>
                  <a:pt x="64394" y="1255690"/>
                </a:cubicBezTo>
                <a:cubicBezTo>
                  <a:pt x="78777" y="1298839"/>
                  <a:pt x="89129" y="1343798"/>
                  <a:pt x="109470" y="1384479"/>
                </a:cubicBezTo>
                <a:cubicBezTo>
                  <a:pt x="120203" y="1405944"/>
                  <a:pt x="132049" y="1426887"/>
                  <a:pt x="141668" y="1448873"/>
                </a:cubicBezTo>
                <a:cubicBezTo>
                  <a:pt x="147109" y="1461310"/>
                  <a:pt x="147017" y="1476214"/>
                  <a:pt x="154547" y="1487510"/>
                </a:cubicBezTo>
                <a:cubicBezTo>
                  <a:pt x="160500" y="1496440"/>
                  <a:pt x="171718" y="1500389"/>
                  <a:pt x="180304" y="1506828"/>
                </a:cubicBezTo>
                <a:cubicBezTo>
                  <a:pt x="186744" y="1517561"/>
                  <a:pt x="190773" y="1530176"/>
                  <a:pt x="199623" y="1539026"/>
                </a:cubicBezTo>
                <a:cubicBezTo>
                  <a:pt x="228411" y="1567814"/>
                  <a:pt x="278814" y="1595172"/>
                  <a:pt x="315532" y="1609859"/>
                </a:cubicBezTo>
                <a:cubicBezTo>
                  <a:pt x="338255" y="1618948"/>
                  <a:pt x="431214" y="1622720"/>
                  <a:pt x="431442" y="1622738"/>
                </a:cubicBezTo>
                <a:cubicBezTo>
                  <a:pt x="686873" y="1618445"/>
                  <a:pt x="942480" y="1620277"/>
                  <a:pt x="1197735" y="1609859"/>
                </a:cubicBezTo>
                <a:cubicBezTo>
                  <a:pt x="1258396" y="1607383"/>
                  <a:pt x="1317684" y="1590662"/>
                  <a:pt x="1378040" y="1584102"/>
                </a:cubicBezTo>
                <a:cubicBezTo>
                  <a:pt x="1416509" y="1579921"/>
                  <a:pt x="1455313" y="1579809"/>
                  <a:pt x="1493949" y="1577662"/>
                </a:cubicBezTo>
                <a:cubicBezTo>
                  <a:pt x="1540615" y="1569177"/>
                  <a:pt x="1559620" y="1570583"/>
                  <a:pt x="1596980" y="1551904"/>
                </a:cubicBezTo>
                <a:cubicBezTo>
                  <a:pt x="1603902" y="1548443"/>
                  <a:pt x="1609459" y="1542647"/>
                  <a:pt x="1616299" y="1539026"/>
                </a:cubicBezTo>
                <a:cubicBezTo>
                  <a:pt x="1645992" y="1523306"/>
                  <a:pt x="1682694" y="1470192"/>
                  <a:pt x="1706451" y="1493949"/>
                </a:cubicBezTo>
                <a:lnTo>
                  <a:pt x="1719330" y="152614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8039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EC6CB4-88AA-275B-4F43-073EBE441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76" y="511801"/>
            <a:ext cx="7607103" cy="604998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6C5C63-6121-93B1-C109-E5F6FCDB33A9}"/>
              </a:ext>
            </a:extLst>
          </p:cNvPr>
          <p:cNvSpPr/>
          <p:nvPr/>
        </p:nvSpPr>
        <p:spPr>
          <a:xfrm>
            <a:off x="5183746" y="3536794"/>
            <a:ext cx="3689798" cy="223837"/>
          </a:xfrm>
          <a:prstGeom prst="rect">
            <a:avLst/>
          </a:prstGeom>
          <a:solidFill>
            <a:schemeClr val="accent2">
              <a:alpha val="18824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91519C-500C-C157-122B-5FAEBD6E6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2" y="3395260"/>
            <a:ext cx="4699242" cy="977950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B0780D9-D9AD-03F4-A4F0-6F97D0FEC1DD}"/>
              </a:ext>
            </a:extLst>
          </p:cNvPr>
          <p:cNvCxnSpPr>
            <a:stCxn id="9" idx="1"/>
          </p:cNvCxnSpPr>
          <p:nvPr/>
        </p:nvCxnSpPr>
        <p:spPr>
          <a:xfrm flipH="1">
            <a:off x="4673600" y="3648713"/>
            <a:ext cx="510146" cy="1827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E962E21-CDC2-2880-D826-7B323C7BD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" y="4369990"/>
            <a:ext cx="4553184" cy="63503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1A5E1B9-3786-6F47-086F-5C6AEE4A8D72}"/>
              </a:ext>
            </a:extLst>
          </p:cNvPr>
          <p:cNvSpPr txBox="1"/>
          <p:nvPr/>
        </p:nvSpPr>
        <p:spPr>
          <a:xfrm>
            <a:off x="95291" y="5130676"/>
            <a:ext cx="4353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为了避免在初始输入阶段丢失语义信息的连续性，通过卷积从每个图像中获得重叠的</a:t>
            </a:r>
            <a:r>
              <a:rPr lang="en-US" altLang="zh-CN" dirty="0">
                <a:solidFill>
                  <a:schemeClr val="accent3"/>
                </a:solidFill>
              </a:rPr>
              <a:t>patch</a:t>
            </a:r>
            <a:r>
              <a:rPr lang="zh-CN" altLang="en-US" dirty="0">
                <a:solidFill>
                  <a:schemeClr val="accent3"/>
                </a:solidFill>
              </a:rPr>
              <a:t>（重叠率</a:t>
            </a:r>
            <a:r>
              <a:rPr lang="en-US" altLang="zh-CN" dirty="0">
                <a:solidFill>
                  <a:schemeClr val="accent3"/>
                </a:solidFill>
              </a:rPr>
              <a:t>50%</a:t>
            </a:r>
            <a:r>
              <a:rPr lang="zh-CN" altLang="en-US" dirty="0">
                <a:solidFill>
                  <a:schemeClr val="accent3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9922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8C2B-4229-91B5-1004-FD89CEEB6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CD84965C-851C-2855-BFDA-806241748FEE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9ED7F0-53A3-2B90-8F0C-36756D34A9F7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B2A5F-D89F-2012-286B-FD0F3D163CCE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PatchEmbed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996C88-7CBD-F952-9CE0-51388E02C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" y="1452547"/>
            <a:ext cx="4607554" cy="1619063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32BBD258-4230-5F7D-C582-0680AC1E9D1F}"/>
              </a:ext>
            </a:extLst>
          </p:cNvPr>
          <p:cNvSpPr/>
          <p:nvPr/>
        </p:nvSpPr>
        <p:spPr>
          <a:xfrm>
            <a:off x="38643" y="1403796"/>
            <a:ext cx="3365101" cy="1822595"/>
          </a:xfrm>
          <a:custGeom>
            <a:avLst/>
            <a:gdLst>
              <a:gd name="connsiteX0" fmla="*/ 1719330 w 3181315"/>
              <a:gd name="connsiteY0" fmla="*/ 1526147 h 1622738"/>
              <a:gd name="connsiteX1" fmla="*/ 1719330 w 3181315"/>
              <a:gd name="connsiteY1" fmla="*/ 1526147 h 1622738"/>
              <a:gd name="connsiteX2" fmla="*/ 1828800 w 3181315"/>
              <a:gd name="connsiteY2" fmla="*/ 1474631 h 1622738"/>
              <a:gd name="connsiteX3" fmla="*/ 1976907 w 3181315"/>
              <a:gd name="connsiteY3" fmla="*/ 1403797 h 1622738"/>
              <a:gd name="connsiteX4" fmla="*/ 2021983 w 3181315"/>
              <a:gd name="connsiteY4" fmla="*/ 1352282 h 1622738"/>
              <a:gd name="connsiteX5" fmla="*/ 2073499 w 3181315"/>
              <a:gd name="connsiteY5" fmla="*/ 1262130 h 1622738"/>
              <a:gd name="connsiteX6" fmla="*/ 2092817 w 3181315"/>
              <a:gd name="connsiteY6" fmla="*/ 1217054 h 1622738"/>
              <a:gd name="connsiteX7" fmla="*/ 2125014 w 3181315"/>
              <a:gd name="connsiteY7" fmla="*/ 1152659 h 1622738"/>
              <a:gd name="connsiteX8" fmla="*/ 2150772 w 3181315"/>
              <a:gd name="connsiteY8" fmla="*/ 1101144 h 1622738"/>
              <a:gd name="connsiteX9" fmla="*/ 2157211 w 3181315"/>
              <a:gd name="connsiteY9" fmla="*/ 1075386 h 1622738"/>
              <a:gd name="connsiteX10" fmla="*/ 2215166 w 3181315"/>
              <a:gd name="connsiteY10" fmla="*/ 1004552 h 1622738"/>
              <a:gd name="connsiteX11" fmla="*/ 2331076 w 3181315"/>
              <a:gd name="connsiteY11" fmla="*/ 888642 h 1622738"/>
              <a:gd name="connsiteX12" fmla="*/ 2401910 w 3181315"/>
              <a:gd name="connsiteY12" fmla="*/ 850006 h 1622738"/>
              <a:gd name="connsiteX13" fmla="*/ 2504941 w 3181315"/>
              <a:gd name="connsiteY13" fmla="*/ 798490 h 1622738"/>
              <a:gd name="connsiteX14" fmla="*/ 2685245 w 3181315"/>
              <a:gd name="connsiteY14" fmla="*/ 746975 h 1622738"/>
              <a:gd name="connsiteX15" fmla="*/ 2801155 w 3181315"/>
              <a:gd name="connsiteY15" fmla="*/ 734096 h 1622738"/>
              <a:gd name="connsiteX16" fmla="*/ 3020096 w 3181315"/>
              <a:gd name="connsiteY16" fmla="*/ 689020 h 1622738"/>
              <a:gd name="connsiteX17" fmla="*/ 3084490 w 3181315"/>
              <a:gd name="connsiteY17" fmla="*/ 656823 h 1622738"/>
              <a:gd name="connsiteX18" fmla="*/ 3155324 w 3181315"/>
              <a:gd name="connsiteY18" fmla="*/ 585989 h 1622738"/>
              <a:gd name="connsiteX19" fmla="*/ 3181082 w 3181315"/>
              <a:gd name="connsiteY19" fmla="*/ 444321 h 1622738"/>
              <a:gd name="connsiteX20" fmla="*/ 3174642 w 3181315"/>
              <a:gd name="connsiteY20" fmla="*/ 360609 h 1622738"/>
              <a:gd name="connsiteX21" fmla="*/ 3123127 w 3181315"/>
              <a:gd name="connsiteY21" fmla="*/ 264017 h 1622738"/>
              <a:gd name="connsiteX22" fmla="*/ 2987899 w 3181315"/>
              <a:gd name="connsiteY22" fmla="*/ 128789 h 1622738"/>
              <a:gd name="connsiteX23" fmla="*/ 2878428 w 3181315"/>
              <a:gd name="connsiteY23" fmla="*/ 64395 h 1622738"/>
              <a:gd name="connsiteX24" fmla="*/ 2794716 w 3181315"/>
              <a:gd name="connsiteY24" fmla="*/ 25758 h 1622738"/>
              <a:gd name="connsiteX25" fmla="*/ 2620851 w 3181315"/>
              <a:gd name="connsiteY25" fmla="*/ 0 h 1622738"/>
              <a:gd name="connsiteX26" fmla="*/ 2176530 w 3181315"/>
              <a:gd name="connsiteY26" fmla="*/ 77273 h 1622738"/>
              <a:gd name="connsiteX27" fmla="*/ 1957589 w 3181315"/>
              <a:gd name="connsiteY27" fmla="*/ 109471 h 1622738"/>
              <a:gd name="connsiteX28" fmla="*/ 1848118 w 3181315"/>
              <a:gd name="connsiteY28" fmla="*/ 128789 h 1622738"/>
              <a:gd name="connsiteX29" fmla="*/ 1732209 w 3181315"/>
              <a:gd name="connsiteY29" fmla="*/ 167426 h 1622738"/>
              <a:gd name="connsiteX30" fmla="*/ 1558344 w 3181315"/>
              <a:gd name="connsiteY30" fmla="*/ 193183 h 1622738"/>
              <a:gd name="connsiteX31" fmla="*/ 1416676 w 3181315"/>
              <a:gd name="connsiteY31" fmla="*/ 212502 h 1622738"/>
              <a:gd name="connsiteX32" fmla="*/ 1171978 w 3181315"/>
              <a:gd name="connsiteY32" fmla="*/ 231820 h 1622738"/>
              <a:gd name="connsiteX33" fmla="*/ 1004552 w 3181315"/>
              <a:gd name="connsiteY33" fmla="*/ 257578 h 1622738"/>
              <a:gd name="connsiteX34" fmla="*/ 933718 w 3181315"/>
              <a:gd name="connsiteY34" fmla="*/ 270457 h 1622738"/>
              <a:gd name="connsiteX35" fmla="*/ 830687 w 3181315"/>
              <a:gd name="connsiteY35" fmla="*/ 302654 h 1622738"/>
              <a:gd name="connsiteX36" fmla="*/ 676141 w 3181315"/>
              <a:gd name="connsiteY36" fmla="*/ 341290 h 1622738"/>
              <a:gd name="connsiteX37" fmla="*/ 598868 w 3181315"/>
              <a:gd name="connsiteY37" fmla="*/ 367048 h 1622738"/>
              <a:gd name="connsiteX38" fmla="*/ 167425 w 3181315"/>
              <a:gd name="connsiteY38" fmla="*/ 598868 h 1622738"/>
              <a:gd name="connsiteX39" fmla="*/ 135228 w 3181315"/>
              <a:gd name="connsiteY39" fmla="*/ 637504 h 1622738"/>
              <a:gd name="connsiteX40" fmla="*/ 57955 w 3181315"/>
              <a:gd name="connsiteY40" fmla="*/ 701899 h 1622738"/>
              <a:gd name="connsiteX41" fmla="*/ 0 w 3181315"/>
              <a:gd name="connsiteY41" fmla="*/ 817809 h 1622738"/>
              <a:gd name="connsiteX42" fmla="*/ 6440 w 3181315"/>
              <a:gd name="connsiteY42" fmla="*/ 953037 h 1622738"/>
              <a:gd name="connsiteX43" fmla="*/ 19318 w 3181315"/>
              <a:gd name="connsiteY43" fmla="*/ 1043189 h 1622738"/>
              <a:gd name="connsiteX44" fmla="*/ 25758 w 3181315"/>
              <a:gd name="connsiteY44" fmla="*/ 1088265 h 1622738"/>
              <a:gd name="connsiteX45" fmla="*/ 38637 w 3181315"/>
              <a:gd name="connsiteY45" fmla="*/ 1146220 h 1622738"/>
              <a:gd name="connsiteX46" fmla="*/ 64394 w 3181315"/>
              <a:gd name="connsiteY46" fmla="*/ 1255690 h 1622738"/>
              <a:gd name="connsiteX47" fmla="*/ 109470 w 3181315"/>
              <a:gd name="connsiteY47" fmla="*/ 1384479 h 1622738"/>
              <a:gd name="connsiteX48" fmla="*/ 141668 w 3181315"/>
              <a:gd name="connsiteY48" fmla="*/ 1448873 h 1622738"/>
              <a:gd name="connsiteX49" fmla="*/ 154547 w 3181315"/>
              <a:gd name="connsiteY49" fmla="*/ 1487510 h 1622738"/>
              <a:gd name="connsiteX50" fmla="*/ 180304 w 3181315"/>
              <a:gd name="connsiteY50" fmla="*/ 1506828 h 1622738"/>
              <a:gd name="connsiteX51" fmla="*/ 199623 w 3181315"/>
              <a:gd name="connsiteY51" fmla="*/ 1539026 h 1622738"/>
              <a:gd name="connsiteX52" fmla="*/ 315532 w 3181315"/>
              <a:gd name="connsiteY52" fmla="*/ 1609859 h 1622738"/>
              <a:gd name="connsiteX53" fmla="*/ 431442 w 3181315"/>
              <a:gd name="connsiteY53" fmla="*/ 1622738 h 1622738"/>
              <a:gd name="connsiteX54" fmla="*/ 1197735 w 3181315"/>
              <a:gd name="connsiteY54" fmla="*/ 1609859 h 1622738"/>
              <a:gd name="connsiteX55" fmla="*/ 1378040 w 3181315"/>
              <a:gd name="connsiteY55" fmla="*/ 1584102 h 1622738"/>
              <a:gd name="connsiteX56" fmla="*/ 1493949 w 3181315"/>
              <a:gd name="connsiteY56" fmla="*/ 1577662 h 1622738"/>
              <a:gd name="connsiteX57" fmla="*/ 1596980 w 3181315"/>
              <a:gd name="connsiteY57" fmla="*/ 1551904 h 1622738"/>
              <a:gd name="connsiteX58" fmla="*/ 1616299 w 3181315"/>
              <a:gd name="connsiteY58" fmla="*/ 1539026 h 1622738"/>
              <a:gd name="connsiteX59" fmla="*/ 1706451 w 3181315"/>
              <a:gd name="connsiteY59" fmla="*/ 1493949 h 1622738"/>
              <a:gd name="connsiteX60" fmla="*/ 1719330 w 3181315"/>
              <a:gd name="connsiteY60" fmla="*/ 1526147 h 162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181315" h="1622738">
                <a:moveTo>
                  <a:pt x="1719330" y="1526147"/>
                </a:moveTo>
                <a:lnTo>
                  <a:pt x="1719330" y="1526147"/>
                </a:lnTo>
                <a:cubicBezTo>
                  <a:pt x="1848377" y="1483130"/>
                  <a:pt x="1708425" y="1534818"/>
                  <a:pt x="1828800" y="1474631"/>
                </a:cubicBezTo>
                <a:cubicBezTo>
                  <a:pt x="1833978" y="1472042"/>
                  <a:pt x="1951776" y="1425338"/>
                  <a:pt x="1976907" y="1403797"/>
                </a:cubicBezTo>
                <a:cubicBezTo>
                  <a:pt x="1994231" y="1388948"/>
                  <a:pt x="2008293" y="1370536"/>
                  <a:pt x="2021983" y="1352282"/>
                </a:cubicBezTo>
                <a:cubicBezTo>
                  <a:pt x="2041080" y="1326819"/>
                  <a:pt x="2059865" y="1291670"/>
                  <a:pt x="2073499" y="1262130"/>
                </a:cubicBezTo>
                <a:cubicBezTo>
                  <a:pt x="2080349" y="1247288"/>
                  <a:pt x="2085857" y="1231845"/>
                  <a:pt x="2092817" y="1217054"/>
                </a:cubicBezTo>
                <a:cubicBezTo>
                  <a:pt x="2103035" y="1195340"/>
                  <a:pt x="2119193" y="1175941"/>
                  <a:pt x="2125014" y="1152659"/>
                </a:cubicBezTo>
                <a:cubicBezTo>
                  <a:pt x="2134057" y="1116490"/>
                  <a:pt x="2126144" y="1133982"/>
                  <a:pt x="2150772" y="1101144"/>
                </a:cubicBezTo>
                <a:cubicBezTo>
                  <a:pt x="2152918" y="1092558"/>
                  <a:pt x="2152973" y="1083156"/>
                  <a:pt x="2157211" y="1075386"/>
                </a:cubicBezTo>
                <a:cubicBezTo>
                  <a:pt x="2185703" y="1023152"/>
                  <a:pt x="2183431" y="1041577"/>
                  <a:pt x="2215166" y="1004552"/>
                </a:cubicBezTo>
                <a:cubicBezTo>
                  <a:pt x="2267841" y="943096"/>
                  <a:pt x="2139169" y="1008582"/>
                  <a:pt x="2331076" y="888642"/>
                </a:cubicBezTo>
                <a:cubicBezTo>
                  <a:pt x="2494987" y="786199"/>
                  <a:pt x="2327637" y="885188"/>
                  <a:pt x="2401910" y="850006"/>
                </a:cubicBezTo>
                <a:cubicBezTo>
                  <a:pt x="2436611" y="833569"/>
                  <a:pt x="2470035" y="814489"/>
                  <a:pt x="2504941" y="798490"/>
                </a:cubicBezTo>
                <a:cubicBezTo>
                  <a:pt x="2555052" y="775522"/>
                  <a:pt x="2642025" y="754936"/>
                  <a:pt x="2685245" y="746975"/>
                </a:cubicBezTo>
                <a:cubicBezTo>
                  <a:pt x="2723476" y="739932"/>
                  <a:pt x="2762671" y="739594"/>
                  <a:pt x="2801155" y="734096"/>
                </a:cubicBezTo>
                <a:cubicBezTo>
                  <a:pt x="2894313" y="720788"/>
                  <a:pt x="2928406" y="710594"/>
                  <a:pt x="3020096" y="689020"/>
                </a:cubicBezTo>
                <a:cubicBezTo>
                  <a:pt x="3041561" y="678288"/>
                  <a:pt x="3064342" y="669860"/>
                  <a:pt x="3084490" y="656823"/>
                </a:cubicBezTo>
                <a:cubicBezTo>
                  <a:pt x="3120658" y="633420"/>
                  <a:pt x="3130638" y="616847"/>
                  <a:pt x="3155324" y="585989"/>
                </a:cubicBezTo>
                <a:cubicBezTo>
                  <a:pt x="3177670" y="518950"/>
                  <a:pt x="3181082" y="524331"/>
                  <a:pt x="3181082" y="444321"/>
                </a:cubicBezTo>
                <a:cubicBezTo>
                  <a:pt x="3181082" y="416335"/>
                  <a:pt x="3183206" y="387253"/>
                  <a:pt x="3174642" y="360609"/>
                </a:cubicBezTo>
                <a:cubicBezTo>
                  <a:pt x="3163476" y="325869"/>
                  <a:pt x="3143096" y="294558"/>
                  <a:pt x="3123127" y="264017"/>
                </a:cubicBezTo>
                <a:cubicBezTo>
                  <a:pt x="3088586" y="211189"/>
                  <a:pt x="3039541" y="164404"/>
                  <a:pt x="2987899" y="128789"/>
                </a:cubicBezTo>
                <a:cubicBezTo>
                  <a:pt x="2953048" y="104754"/>
                  <a:pt x="2915783" y="84317"/>
                  <a:pt x="2878428" y="64395"/>
                </a:cubicBezTo>
                <a:cubicBezTo>
                  <a:pt x="2851311" y="49933"/>
                  <a:pt x="2824068" y="34867"/>
                  <a:pt x="2794716" y="25758"/>
                </a:cubicBezTo>
                <a:cubicBezTo>
                  <a:pt x="2739111" y="8501"/>
                  <a:pt x="2678493" y="5241"/>
                  <a:pt x="2620851" y="0"/>
                </a:cubicBezTo>
                <a:cubicBezTo>
                  <a:pt x="2192242" y="37818"/>
                  <a:pt x="2613046" y="-11296"/>
                  <a:pt x="2176530" y="77273"/>
                </a:cubicBezTo>
                <a:cubicBezTo>
                  <a:pt x="2104238" y="91941"/>
                  <a:pt x="2030463" y="98040"/>
                  <a:pt x="1957589" y="109471"/>
                </a:cubicBezTo>
                <a:cubicBezTo>
                  <a:pt x="1920982" y="115213"/>
                  <a:pt x="1884005" y="119561"/>
                  <a:pt x="1848118" y="128789"/>
                </a:cubicBezTo>
                <a:cubicBezTo>
                  <a:pt x="1808675" y="138932"/>
                  <a:pt x="1771966" y="158591"/>
                  <a:pt x="1732209" y="167426"/>
                </a:cubicBezTo>
                <a:cubicBezTo>
                  <a:pt x="1675017" y="180135"/>
                  <a:pt x="1616343" y="184898"/>
                  <a:pt x="1558344" y="193183"/>
                </a:cubicBezTo>
                <a:cubicBezTo>
                  <a:pt x="1511163" y="199923"/>
                  <a:pt x="1464171" y="208544"/>
                  <a:pt x="1416676" y="212502"/>
                </a:cubicBezTo>
                <a:cubicBezTo>
                  <a:pt x="1232107" y="227882"/>
                  <a:pt x="1313692" y="221697"/>
                  <a:pt x="1171978" y="231820"/>
                </a:cubicBezTo>
                <a:cubicBezTo>
                  <a:pt x="1116169" y="240406"/>
                  <a:pt x="1060106" y="247477"/>
                  <a:pt x="1004552" y="257578"/>
                </a:cubicBezTo>
                <a:cubicBezTo>
                  <a:pt x="980941" y="261871"/>
                  <a:pt x="956948" y="264434"/>
                  <a:pt x="933718" y="270457"/>
                </a:cubicBezTo>
                <a:cubicBezTo>
                  <a:pt x="898888" y="279487"/>
                  <a:pt x="865206" y="292501"/>
                  <a:pt x="830687" y="302654"/>
                </a:cubicBezTo>
                <a:cubicBezTo>
                  <a:pt x="718668" y="335601"/>
                  <a:pt x="748969" y="329153"/>
                  <a:pt x="676141" y="341290"/>
                </a:cubicBezTo>
                <a:cubicBezTo>
                  <a:pt x="650383" y="349876"/>
                  <a:pt x="624077" y="356964"/>
                  <a:pt x="598868" y="367048"/>
                </a:cubicBezTo>
                <a:cubicBezTo>
                  <a:pt x="475509" y="416392"/>
                  <a:pt x="193646" y="584301"/>
                  <a:pt x="167425" y="598868"/>
                </a:cubicBezTo>
                <a:cubicBezTo>
                  <a:pt x="156693" y="611747"/>
                  <a:pt x="147436" y="626014"/>
                  <a:pt x="135228" y="637504"/>
                </a:cubicBezTo>
                <a:cubicBezTo>
                  <a:pt x="110812" y="660484"/>
                  <a:pt x="79870" y="676523"/>
                  <a:pt x="57955" y="701899"/>
                </a:cubicBezTo>
                <a:cubicBezTo>
                  <a:pt x="21719" y="743856"/>
                  <a:pt x="15170" y="772299"/>
                  <a:pt x="0" y="817809"/>
                </a:cubicBezTo>
                <a:cubicBezTo>
                  <a:pt x="2147" y="862885"/>
                  <a:pt x="2586" y="908075"/>
                  <a:pt x="6440" y="953037"/>
                </a:cubicBezTo>
                <a:cubicBezTo>
                  <a:pt x="9032" y="983282"/>
                  <a:pt x="15025" y="1013138"/>
                  <a:pt x="19318" y="1043189"/>
                </a:cubicBezTo>
                <a:cubicBezTo>
                  <a:pt x="21464" y="1058214"/>
                  <a:pt x="22465" y="1073449"/>
                  <a:pt x="25758" y="1088265"/>
                </a:cubicBezTo>
                <a:cubicBezTo>
                  <a:pt x="30051" y="1107583"/>
                  <a:pt x="34990" y="1126769"/>
                  <a:pt x="38637" y="1146220"/>
                </a:cubicBezTo>
                <a:cubicBezTo>
                  <a:pt x="52818" y="1221854"/>
                  <a:pt x="33963" y="1164396"/>
                  <a:pt x="64394" y="1255690"/>
                </a:cubicBezTo>
                <a:cubicBezTo>
                  <a:pt x="78777" y="1298839"/>
                  <a:pt x="89129" y="1343798"/>
                  <a:pt x="109470" y="1384479"/>
                </a:cubicBezTo>
                <a:cubicBezTo>
                  <a:pt x="120203" y="1405944"/>
                  <a:pt x="132049" y="1426887"/>
                  <a:pt x="141668" y="1448873"/>
                </a:cubicBezTo>
                <a:cubicBezTo>
                  <a:pt x="147109" y="1461310"/>
                  <a:pt x="147017" y="1476214"/>
                  <a:pt x="154547" y="1487510"/>
                </a:cubicBezTo>
                <a:cubicBezTo>
                  <a:pt x="160500" y="1496440"/>
                  <a:pt x="171718" y="1500389"/>
                  <a:pt x="180304" y="1506828"/>
                </a:cubicBezTo>
                <a:cubicBezTo>
                  <a:pt x="186744" y="1517561"/>
                  <a:pt x="190773" y="1530176"/>
                  <a:pt x="199623" y="1539026"/>
                </a:cubicBezTo>
                <a:cubicBezTo>
                  <a:pt x="228411" y="1567814"/>
                  <a:pt x="278814" y="1595172"/>
                  <a:pt x="315532" y="1609859"/>
                </a:cubicBezTo>
                <a:cubicBezTo>
                  <a:pt x="338255" y="1618948"/>
                  <a:pt x="431214" y="1622720"/>
                  <a:pt x="431442" y="1622738"/>
                </a:cubicBezTo>
                <a:cubicBezTo>
                  <a:pt x="686873" y="1618445"/>
                  <a:pt x="942480" y="1620277"/>
                  <a:pt x="1197735" y="1609859"/>
                </a:cubicBezTo>
                <a:cubicBezTo>
                  <a:pt x="1258396" y="1607383"/>
                  <a:pt x="1317684" y="1590662"/>
                  <a:pt x="1378040" y="1584102"/>
                </a:cubicBezTo>
                <a:cubicBezTo>
                  <a:pt x="1416509" y="1579921"/>
                  <a:pt x="1455313" y="1579809"/>
                  <a:pt x="1493949" y="1577662"/>
                </a:cubicBezTo>
                <a:cubicBezTo>
                  <a:pt x="1540615" y="1569177"/>
                  <a:pt x="1559620" y="1570583"/>
                  <a:pt x="1596980" y="1551904"/>
                </a:cubicBezTo>
                <a:cubicBezTo>
                  <a:pt x="1603902" y="1548443"/>
                  <a:pt x="1609459" y="1542647"/>
                  <a:pt x="1616299" y="1539026"/>
                </a:cubicBezTo>
                <a:cubicBezTo>
                  <a:pt x="1645992" y="1523306"/>
                  <a:pt x="1682694" y="1470192"/>
                  <a:pt x="1706451" y="1493949"/>
                </a:cubicBezTo>
                <a:lnTo>
                  <a:pt x="1719330" y="152614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8039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9221F9-7842-E904-05EB-5805E1918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2" y="3395260"/>
            <a:ext cx="4699242" cy="977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3E8C9F-225E-0E86-CEFB-070AA39F5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" y="4369990"/>
            <a:ext cx="4553184" cy="63503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A48CFA8-B5E9-FE69-CF6A-6793BF0CF58D}"/>
              </a:ext>
            </a:extLst>
          </p:cNvPr>
          <p:cNvSpPr txBox="1"/>
          <p:nvPr/>
        </p:nvSpPr>
        <p:spPr>
          <a:xfrm>
            <a:off x="95291" y="5130676"/>
            <a:ext cx="4353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为了避免在初始输入阶段丢失语义信息的连续性，通过卷积从每个图像中获得重叠的</a:t>
            </a:r>
            <a:r>
              <a:rPr lang="en-US" altLang="zh-CN" dirty="0">
                <a:solidFill>
                  <a:schemeClr val="accent3"/>
                </a:solidFill>
              </a:rPr>
              <a:t>patch</a:t>
            </a:r>
            <a:r>
              <a:rPr lang="zh-CN" altLang="en-US" dirty="0">
                <a:solidFill>
                  <a:schemeClr val="accent3"/>
                </a:solidFill>
              </a:rPr>
              <a:t>（重叠率</a:t>
            </a:r>
            <a:r>
              <a:rPr lang="en-US" altLang="zh-CN" dirty="0">
                <a:solidFill>
                  <a:schemeClr val="accent3"/>
                </a:solidFill>
              </a:rPr>
              <a:t>50%</a:t>
            </a:r>
            <a:r>
              <a:rPr lang="zh-CN" altLang="en-US" dirty="0">
                <a:solidFill>
                  <a:schemeClr val="accent3"/>
                </a:solidFill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6038F9-A99A-220D-F868-A3B96B77A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68" y="2165285"/>
            <a:ext cx="7318152" cy="23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4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30C60-5E92-37C3-B207-8FE7E3D4C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9E07815-81EE-0E8E-3D3B-D050FFA1B2BD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7E3796-6BDC-0191-9132-3F2AD86FCC21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AE0DF8-E072-B0F3-6613-BA508F5DB2D7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BasicLayer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608C12-0741-0040-24A5-BB82D71CD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01" y="0"/>
            <a:ext cx="630838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C0ECEE-02B4-B5C0-2904-3FAD010D1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8" y="1308446"/>
            <a:ext cx="2925000" cy="173793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2CFCD38-6FB1-9514-14F9-62D418A982C8}"/>
              </a:ext>
            </a:extLst>
          </p:cNvPr>
          <p:cNvSpPr/>
          <p:nvPr/>
        </p:nvSpPr>
        <p:spPr>
          <a:xfrm>
            <a:off x="4932607" y="798490"/>
            <a:ext cx="5595871" cy="3419341"/>
          </a:xfrm>
          <a:prstGeom prst="roundRect">
            <a:avLst>
              <a:gd name="adj" fmla="val 3861"/>
            </a:avLst>
          </a:prstGeom>
          <a:noFill/>
          <a:ln>
            <a:solidFill>
              <a:srgbClr val="CDE9B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7543C2-F202-437C-B3ED-560D42C2A8C1}"/>
              </a:ext>
            </a:extLst>
          </p:cNvPr>
          <p:cNvSpPr txBox="1"/>
          <p:nvPr/>
        </p:nvSpPr>
        <p:spPr>
          <a:xfrm>
            <a:off x="9581882" y="861538"/>
            <a:ext cx="1564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DE9B9"/>
                </a:solidFill>
              </a:rPr>
              <a:t>SIM</a:t>
            </a:r>
            <a:endParaRPr lang="zh-CN" altLang="en-US" sz="2000" dirty="0">
              <a:solidFill>
                <a:srgbClr val="CDE9B9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246E834-666D-E5E6-8716-5C6C6CE44822}"/>
              </a:ext>
            </a:extLst>
          </p:cNvPr>
          <p:cNvSpPr/>
          <p:nvPr/>
        </p:nvSpPr>
        <p:spPr>
          <a:xfrm>
            <a:off x="4932608" y="4217832"/>
            <a:ext cx="1088266" cy="231820"/>
          </a:xfrm>
          <a:prstGeom prst="roundRect">
            <a:avLst>
              <a:gd name="adj" fmla="val 6874"/>
            </a:avLst>
          </a:prstGeom>
          <a:noFill/>
          <a:ln>
            <a:solidFill>
              <a:srgbClr val="FFF2C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D9D8B5-F103-0571-EA04-B535697C19EF}"/>
              </a:ext>
            </a:extLst>
          </p:cNvPr>
          <p:cNvSpPr txBox="1"/>
          <p:nvPr/>
        </p:nvSpPr>
        <p:spPr>
          <a:xfrm>
            <a:off x="5935521" y="4133687"/>
            <a:ext cx="312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FFF2CD"/>
                </a:solidFill>
              </a:rPr>
              <a:t>SwinTransformer</a:t>
            </a:r>
            <a:r>
              <a:rPr lang="en-US" altLang="zh-CN" sz="2000" dirty="0">
                <a:solidFill>
                  <a:srgbClr val="FFF2CD"/>
                </a:solidFill>
              </a:rPr>
              <a:t> block</a:t>
            </a:r>
            <a:endParaRPr lang="zh-CN" altLang="en-US" sz="2000" dirty="0">
              <a:solidFill>
                <a:srgbClr val="FFF2CD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4D5911B-D8F8-EEC1-92DD-B643E1F9B83E}"/>
              </a:ext>
            </a:extLst>
          </p:cNvPr>
          <p:cNvSpPr/>
          <p:nvPr/>
        </p:nvSpPr>
        <p:spPr>
          <a:xfrm>
            <a:off x="4917583" y="4629956"/>
            <a:ext cx="5595871" cy="1845961"/>
          </a:xfrm>
          <a:prstGeom prst="roundRect">
            <a:avLst>
              <a:gd name="adj" fmla="val 687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82584E-F0FC-097B-DB19-AAA5EE80E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6" y="3049955"/>
            <a:ext cx="3369321" cy="38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73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ED5DF-CF9B-E858-897F-BA8C41FDA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24CBA263-E74B-5697-1FB7-FACFA01DECFB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B174DC-1872-957A-3AA0-86F5B18782C1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CF69A9-43F6-61AB-0D6C-E016D456632A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SwinTransformer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block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E984FB-D9EA-B4FC-1C0E-6340F9A1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946"/>
            <a:ext cx="4404772" cy="41380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88D27D-055B-655E-C2FA-92113308D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35" y="731296"/>
            <a:ext cx="7777165" cy="53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6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AD2EB-4A6D-B8E1-E058-630248E0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E7397160-A69C-D2A1-9DC3-4E0EA137E785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2DA616-2CC4-6EBB-BF7E-55BADBEB5ADB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CE7A37-3686-856C-23B5-E0BCC0A316E5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SwinTransformer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block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F06516-7F4A-621E-520B-A291F55F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946"/>
            <a:ext cx="4404772" cy="41380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AA11D2-5CB4-1106-311E-E1A349F6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81" y="1509743"/>
            <a:ext cx="7776819" cy="42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05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99AF3-381B-C5F9-34DD-C8E93DB99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2E56B083-8622-4574-DF5D-4D9E5E4388C6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F2A5B0-60C8-6C20-C83C-1C55DC519647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5CE891-1025-9AF8-926E-14230AD27C18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SwinTransformer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block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206C12-21C8-8661-AA22-21B430F1C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946"/>
            <a:ext cx="4404772" cy="41380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06572F-650E-A7CC-5DD0-9384D3451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84" y="0"/>
            <a:ext cx="7205603" cy="4752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A6A555-5CD6-6ABF-F39E-46A034354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83" y="4727356"/>
            <a:ext cx="6031753" cy="21306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049A3B3-1B2A-5E4F-35F7-FDBA66FEBA66}"/>
              </a:ext>
            </a:extLst>
          </p:cNvPr>
          <p:cNvSpPr/>
          <p:nvPr/>
        </p:nvSpPr>
        <p:spPr>
          <a:xfrm>
            <a:off x="5426447" y="657021"/>
            <a:ext cx="137226" cy="178761"/>
          </a:xfrm>
          <a:prstGeom prst="rect">
            <a:avLst/>
          </a:prstGeom>
          <a:solidFill>
            <a:schemeClr val="accent2">
              <a:alpha val="18824"/>
            </a:schemeClr>
          </a:solidFill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AD6CEE-27EF-FA5A-4CA3-BBC25CE55FF4}"/>
              </a:ext>
            </a:extLst>
          </p:cNvPr>
          <p:cNvSpPr txBox="1"/>
          <p:nvPr/>
        </p:nvSpPr>
        <p:spPr>
          <a:xfrm>
            <a:off x="7999390" y="561735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L</a:t>
            </a:r>
            <a:r>
              <a:rPr lang="zh-CN" altLang="en-US" sz="1400" dirty="0"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是初始</a:t>
            </a:r>
            <a:r>
              <a:rPr lang="en-US" altLang="zh-CN" sz="1400" dirty="0"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Flatten</a:t>
            </a:r>
            <a:r>
              <a:rPr lang="zh-CN" altLang="en-US" sz="1400" dirty="0"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的结果，其应该等于</a:t>
            </a:r>
            <a:r>
              <a:rPr lang="en-US" altLang="zh-CN" sz="1400" dirty="0"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H*W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C7D33B-76C5-9E38-2E8B-8494F5C7B315}"/>
              </a:ext>
            </a:extLst>
          </p:cNvPr>
          <p:cNvSpPr txBox="1"/>
          <p:nvPr/>
        </p:nvSpPr>
        <p:spPr>
          <a:xfrm>
            <a:off x="6966934" y="746401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图中分支结构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06A484-4234-72C2-7AA3-27206F5D9C28}"/>
              </a:ext>
            </a:extLst>
          </p:cNvPr>
          <p:cNvSpPr txBox="1"/>
          <p:nvPr/>
        </p:nvSpPr>
        <p:spPr>
          <a:xfrm>
            <a:off x="5921599" y="1768471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j-lt"/>
                <a:ea typeface="OPPOSans R" panose="00020600040101010101" charset="-122"/>
              </a:rPr>
              <a:t>先移位，再划分窗口</a:t>
            </a:r>
            <a:endParaRPr lang="zh-CN" altLang="en-US" sz="1400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35C46461-D082-754D-CF65-89AAF1463533}"/>
              </a:ext>
            </a:extLst>
          </p:cNvPr>
          <p:cNvSpPr/>
          <p:nvPr/>
        </p:nvSpPr>
        <p:spPr>
          <a:xfrm>
            <a:off x="8113690" y="2015544"/>
            <a:ext cx="1951380" cy="218941"/>
          </a:xfrm>
          <a:custGeom>
            <a:avLst/>
            <a:gdLst>
              <a:gd name="connsiteX0" fmla="*/ 0 w 1951380"/>
              <a:gd name="connsiteY0" fmla="*/ 218941 h 218941"/>
              <a:gd name="connsiteX1" fmla="*/ 19318 w 1951380"/>
              <a:gd name="connsiteY1" fmla="*/ 186743 h 218941"/>
              <a:gd name="connsiteX2" fmla="*/ 32197 w 1951380"/>
              <a:gd name="connsiteY2" fmla="*/ 167425 h 218941"/>
              <a:gd name="connsiteX3" fmla="*/ 57955 w 1951380"/>
              <a:gd name="connsiteY3" fmla="*/ 154546 h 218941"/>
              <a:gd name="connsiteX4" fmla="*/ 77273 w 1951380"/>
              <a:gd name="connsiteY4" fmla="*/ 135228 h 218941"/>
              <a:gd name="connsiteX5" fmla="*/ 141668 w 1951380"/>
              <a:gd name="connsiteY5" fmla="*/ 109470 h 218941"/>
              <a:gd name="connsiteX6" fmla="*/ 160986 w 1951380"/>
              <a:gd name="connsiteY6" fmla="*/ 103031 h 218941"/>
              <a:gd name="connsiteX7" fmla="*/ 212502 w 1951380"/>
              <a:gd name="connsiteY7" fmla="*/ 83712 h 218941"/>
              <a:gd name="connsiteX8" fmla="*/ 264017 w 1951380"/>
              <a:gd name="connsiteY8" fmla="*/ 70833 h 218941"/>
              <a:gd name="connsiteX9" fmla="*/ 328411 w 1951380"/>
              <a:gd name="connsiteY9" fmla="*/ 57955 h 218941"/>
              <a:gd name="connsiteX10" fmla="*/ 373487 w 1951380"/>
              <a:gd name="connsiteY10" fmla="*/ 45076 h 218941"/>
              <a:gd name="connsiteX11" fmla="*/ 489397 w 1951380"/>
              <a:gd name="connsiteY11" fmla="*/ 25757 h 218941"/>
              <a:gd name="connsiteX12" fmla="*/ 579549 w 1951380"/>
              <a:gd name="connsiteY12" fmla="*/ 19318 h 218941"/>
              <a:gd name="connsiteX13" fmla="*/ 643944 w 1951380"/>
              <a:gd name="connsiteY13" fmla="*/ 12879 h 218941"/>
              <a:gd name="connsiteX14" fmla="*/ 701899 w 1951380"/>
              <a:gd name="connsiteY14" fmla="*/ 6439 h 218941"/>
              <a:gd name="connsiteX15" fmla="*/ 1062507 w 1951380"/>
              <a:gd name="connsiteY15" fmla="*/ 0 h 218941"/>
              <a:gd name="connsiteX16" fmla="*/ 1545465 w 1951380"/>
              <a:gd name="connsiteY16" fmla="*/ 6439 h 218941"/>
              <a:gd name="connsiteX17" fmla="*/ 1661375 w 1951380"/>
              <a:gd name="connsiteY17" fmla="*/ 32197 h 218941"/>
              <a:gd name="connsiteX18" fmla="*/ 1687133 w 1951380"/>
              <a:gd name="connsiteY18" fmla="*/ 38636 h 218941"/>
              <a:gd name="connsiteX19" fmla="*/ 1719330 w 1951380"/>
              <a:gd name="connsiteY19" fmla="*/ 51515 h 218941"/>
              <a:gd name="connsiteX20" fmla="*/ 1770845 w 1951380"/>
              <a:gd name="connsiteY20" fmla="*/ 77273 h 218941"/>
              <a:gd name="connsiteX21" fmla="*/ 1809482 w 1951380"/>
              <a:gd name="connsiteY21" fmla="*/ 83712 h 218941"/>
              <a:gd name="connsiteX22" fmla="*/ 1860997 w 1951380"/>
              <a:gd name="connsiteY22" fmla="*/ 115910 h 218941"/>
              <a:gd name="connsiteX23" fmla="*/ 1880316 w 1951380"/>
              <a:gd name="connsiteY23" fmla="*/ 128788 h 218941"/>
              <a:gd name="connsiteX24" fmla="*/ 1899634 w 1951380"/>
              <a:gd name="connsiteY24" fmla="*/ 148107 h 218941"/>
              <a:gd name="connsiteX25" fmla="*/ 1925392 w 1951380"/>
              <a:gd name="connsiteY25" fmla="*/ 154546 h 218941"/>
              <a:gd name="connsiteX26" fmla="*/ 1951149 w 1951380"/>
              <a:gd name="connsiteY26" fmla="*/ 186743 h 218941"/>
              <a:gd name="connsiteX27" fmla="*/ 1951149 w 1951380"/>
              <a:gd name="connsiteY27" fmla="*/ 193183 h 21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51380" h="218941">
                <a:moveTo>
                  <a:pt x="0" y="218941"/>
                </a:moveTo>
                <a:cubicBezTo>
                  <a:pt x="6439" y="208208"/>
                  <a:pt x="12685" y="197357"/>
                  <a:pt x="19318" y="186743"/>
                </a:cubicBezTo>
                <a:cubicBezTo>
                  <a:pt x="23420" y="180180"/>
                  <a:pt x="26252" y="172379"/>
                  <a:pt x="32197" y="167425"/>
                </a:cubicBezTo>
                <a:cubicBezTo>
                  <a:pt x="39572" y="161280"/>
                  <a:pt x="50144" y="160126"/>
                  <a:pt x="57955" y="154546"/>
                </a:cubicBezTo>
                <a:cubicBezTo>
                  <a:pt x="65365" y="149253"/>
                  <a:pt x="69863" y="140521"/>
                  <a:pt x="77273" y="135228"/>
                </a:cubicBezTo>
                <a:cubicBezTo>
                  <a:pt x="93854" y="123384"/>
                  <a:pt x="124074" y="115335"/>
                  <a:pt x="141668" y="109470"/>
                </a:cubicBezTo>
                <a:cubicBezTo>
                  <a:pt x="148107" y="107324"/>
                  <a:pt x="154684" y="105552"/>
                  <a:pt x="160986" y="103031"/>
                </a:cubicBezTo>
                <a:cubicBezTo>
                  <a:pt x="174924" y="97456"/>
                  <a:pt x="196641" y="88038"/>
                  <a:pt x="212502" y="83712"/>
                </a:cubicBezTo>
                <a:cubicBezTo>
                  <a:pt x="229578" y="79055"/>
                  <a:pt x="246661" y="74304"/>
                  <a:pt x="264017" y="70833"/>
                </a:cubicBezTo>
                <a:cubicBezTo>
                  <a:pt x="285482" y="66540"/>
                  <a:pt x="307364" y="63969"/>
                  <a:pt x="328411" y="57955"/>
                </a:cubicBezTo>
                <a:cubicBezTo>
                  <a:pt x="343436" y="53662"/>
                  <a:pt x="358327" y="48866"/>
                  <a:pt x="373487" y="45076"/>
                </a:cubicBezTo>
                <a:cubicBezTo>
                  <a:pt x="400539" y="38313"/>
                  <a:pt x="479550" y="26851"/>
                  <a:pt x="489397" y="25757"/>
                </a:cubicBezTo>
                <a:cubicBezTo>
                  <a:pt x="519340" y="22430"/>
                  <a:pt x="549526" y="21820"/>
                  <a:pt x="579549" y="19318"/>
                </a:cubicBezTo>
                <a:cubicBezTo>
                  <a:pt x="601047" y="17527"/>
                  <a:pt x="622490" y="15137"/>
                  <a:pt x="643944" y="12879"/>
                </a:cubicBezTo>
                <a:cubicBezTo>
                  <a:pt x="663274" y="10844"/>
                  <a:pt x="682471" y="7037"/>
                  <a:pt x="701899" y="6439"/>
                </a:cubicBezTo>
                <a:cubicBezTo>
                  <a:pt x="822064" y="2742"/>
                  <a:pt x="942304" y="2146"/>
                  <a:pt x="1062507" y="0"/>
                </a:cubicBezTo>
                <a:lnTo>
                  <a:pt x="1545465" y="6439"/>
                </a:lnTo>
                <a:cubicBezTo>
                  <a:pt x="1584987" y="8564"/>
                  <a:pt x="1622977" y="22598"/>
                  <a:pt x="1661375" y="32197"/>
                </a:cubicBezTo>
                <a:cubicBezTo>
                  <a:pt x="1669961" y="34343"/>
                  <a:pt x="1678737" y="35837"/>
                  <a:pt x="1687133" y="38636"/>
                </a:cubicBezTo>
                <a:cubicBezTo>
                  <a:pt x="1698099" y="42291"/>
                  <a:pt x="1708835" y="46671"/>
                  <a:pt x="1719330" y="51515"/>
                </a:cubicBezTo>
                <a:cubicBezTo>
                  <a:pt x="1736761" y="59560"/>
                  <a:pt x="1751908" y="74117"/>
                  <a:pt x="1770845" y="77273"/>
                </a:cubicBezTo>
                <a:lnTo>
                  <a:pt x="1809482" y="83712"/>
                </a:lnTo>
                <a:cubicBezTo>
                  <a:pt x="1883365" y="142819"/>
                  <a:pt x="1810671" y="90748"/>
                  <a:pt x="1860997" y="115910"/>
                </a:cubicBezTo>
                <a:cubicBezTo>
                  <a:pt x="1867919" y="119371"/>
                  <a:pt x="1874370" y="123833"/>
                  <a:pt x="1880316" y="128788"/>
                </a:cubicBezTo>
                <a:cubicBezTo>
                  <a:pt x="1887312" y="134618"/>
                  <a:pt x="1891727" y="143589"/>
                  <a:pt x="1899634" y="148107"/>
                </a:cubicBezTo>
                <a:cubicBezTo>
                  <a:pt x="1907318" y="152498"/>
                  <a:pt x="1916806" y="152400"/>
                  <a:pt x="1925392" y="154546"/>
                </a:cubicBezTo>
                <a:cubicBezTo>
                  <a:pt x="1947318" y="169164"/>
                  <a:pt x="1944929" y="161860"/>
                  <a:pt x="1951149" y="186743"/>
                </a:cubicBezTo>
                <a:cubicBezTo>
                  <a:pt x="1951670" y="188826"/>
                  <a:pt x="1951149" y="191036"/>
                  <a:pt x="1951149" y="193183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368A573A-E152-474B-B6DF-F039E3B6AC25}"/>
              </a:ext>
            </a:extLst>
          </p:cNvPr>
          <p:cNvSpPr/>
          <p:nvPr/>
        </p:nvSpPr>
        <p:spPr>
          <a:xfrm>
            <a:off x="8854225" y="2099256"/>
            <a:ext cx="1378040" cy="141668"/>
          </a:xfrm>
          <a:custGeom>
            <a:avLst/>
            <a:gdLst>
              <a:gd name="connsiteX0" fmla="*/ 0 w 1378040"/>
              <a:gd name="connsiteY0" fmla="*/ 141668 h 141668"/>
              <a:gd name="connsiteX1" fmla="*/ 32198 w 1378040"/>
              <a:gd name="connsiteY1" fmla="*/ 122350 h 141668"/>
              <a:gd name="connsiteX2" fmla="*/ 96592 w 1378040"/>
              <a:gd name="connsiteY2" fmla="*/ 77274 h 141668"/>
              <a:gd name="connsiteX3" fmla="*/ 122350 w 1378040"/>
              <a:gd name="connsiteY3" fmla="*/ 70834 h 141668"/>
              <a:gd name="connsiteX4" fmla="*/ 141668 w 1378040"/>
              <a:gd name="connsiteY4" fmla="*/ 57955 h 141668"/>
              <a:gd name="connsiteX5" fmla="*/ 180305 w 1378040"/>
              <a:gd name="connsiteY5" fmla="*/ 51516 h 141668"/>
              <a:gd name="connsiteX6" fmla="*/ 206062 w 1378040"/>
              <a:gd name="connsiteY6" fmla="*/ 45076 h 141668"/>
              <a:gd name="connsiteX7" fmla="*/ 296214 w 1378040"/>
              <a:gd name="connsiteY7" fmla="*/ 25758 h 141668"/>
              <a:gd name="connsiteX8" fmla="*/ 347730 w 1378040"/>
              <a:gd name="connsiteY8" fmla="*/ 19319 h 141668"/>
              <a:gd name="connsiteX9" fmla="*/ 437882 w 1378040"/>
              <a:gd name="connsiteY9" fmla="*/ 6440 h 141668"/>
              <a:gd name="connsiteX10" fmla="*/ 489398 w 1378040"/>
              <a:gd name="connsiteY10" fmla="*/ 0 h 141668"/>
              <a:gd name="connsiteX11" fmla="*/ 1191296 w 1378040"/>
              <a:gd name="connsiteY11" fmla="*/ 6440 h 141668"/>
              <a:gd name="connsiteX12" fmla="*/ 1249251 w 1378040"/>
              <a:gd name="connsiteY12" fmla="*/ 38637 h 141668"/>
              <a:gd name="connsiteX13" fmla="*/ 1287888 w 1378040"/>
              <a:gd name="connsiteY13" fmla="*/ 64395 h 141668"/>
              <a:gd name="connsiteX14" fmla="*/ 1307206 w 1378040"/>
              <a:gd name="connsiteY14" fmla="*/ 77274 h 141668"/>
              <a:gd name="connsiteX15" fmla="*/ 1339403 w 1378040"/>
              <a:gd name="connsiteY15" fmla="*/ 83713 h 141668"/>
              <a:gd name="connsiteX16" fmla="*/ 1358721 w 1378040"/>
              <a:gd name="connsiteY16" fmla="*/ 109471 h 141668"/>
              <a:gd name="connsiteX17" fmla="*/ 1378040 w 1378040"/>
              <a:gd name="connsiteY17" fmla="*/ 122350 h 14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78040" h="141668">
                <a:moveTo>
                  <a:pt x="0" y="141668"/>
                </a:moveTo>
                <a:cubicBezTo>
                  <a:pt x="10733" y="135229"/>
                  <a:pt x="21944" y="129528"/>
                  <a:pt x="32198" y="122350"/>
                </a:cubicBezTo>
                <a:cubicBezTo>
                  <a:pt x="61197" y="102051"/>
                  <a:pt x="64422" y="91572"/>
                  <a:pt x="96592" y="77274"/>
                </a:cubicBezTo>
                <a:cubicBezTo>
                  <a:pt x="104679" y="73680"/>
                  <a:pt x="113764" y="72981"/>
                  <a:pt x="122350" y="70834"/>
                </a:cubicBezTo>
                <a:cubicBezTo>
                  <a:pt x="128789" y="66541"/>
                  <a:pt x="134326" y="60402"/>
                  <a:pt x="141668" y="57955"/>
                </a:cubicBezTo>
                <a:cubicBezTo>
                  <a:pt x="154055" y="53826"/>
                  <a:pt x="167502" y="54077"/>
                  <a:pt x="180305" y="51516"/>
                </a:cubicBezTo>
                <a:cubicBezTo>
                  <a:pt x="188983" y="49780"/>
                  <a:pt x="197476" y="47223"/>
                  <a:pt x="206062" y="45076"/>
                </a:cubicBezTo>
                <a:cubicBezTo>
                  <a:pt x="245763" y="18611"/>
                  <a:pt x="215666" y="34237"/>
                  <a:pt x="296214" y="25758"/>
                </a:cubicBezTo>
                <a:cubicBezTo>
                  <a:pt x="313425" y="23946"/>
                  <a:pt x="330558" y="21465"/>
                  <a:pt x="347730" y="19319"/>
                </a:cubicBezTo>
                <a:cubicBezTo>
                  <a:pt x="396819" y="7046"/>
                  <a:pt x="358823" y="15224"/>
                  <a:pt x="437882" y="6440"/>
                </a:cubicBezTo>
                <a:cubicBezTo>
                  <a:pt x="455082" y="4529"/>
                  <a:pt x="472226" y="2147"/>
                  <a:pt x="489398" y="0"/>
                </a:cubicBezTo>
                <a:lnTo>
                  <a:pt x="1191296" y="6440"/>
                </a:lnTo>
                <a:cubicBezTo>
                  <a:pt x="1197710" y="6610"/>
                  <a:pt x="1248639" y="38248"/>
                  <a:pt x="1249251" y="38637"/>
                </a:cubicBezTo>
                <a:cubicBezTo>
                  <a:pt x="1262310" y="46947"/>
                  <a:pt x="1275009" y="55809"/>
                  <a:pt x="1287888" y="64395"/>
                </a:cubicBezTo>
                <a:cubicBezTo>
                  <a:pt x="1294327" y="68688"/>
                  <a:pt x="1299617" y="75756"/>
                  <a:pt x="1307206" y="77274"/>
                </a:cubicBezTo>
                <a:lnTo>
                  <a:pt x="1339403" y="83713"/>
                </a:lnTo>
                <a:cubicBezTo>
                  <a:pt x="1345842" y="92299"/>
                  <a:pt x="1351132" y="101882"/>
                  <a:pt x="1358721" y="109471"/>
                </a:cubicBezTo>
                <a:cubicBezTo>
                  <a:pt x="1364194" y="114944"/>
                  <a:pt x="1378040" y="122350"/>
                  <a:pt x="1378040" y="122350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695F922-E815-BFC2-5171-D586EC2A8D51}"/>
              </a:ext>
            </a:extLst>
          </p:cNvPr>
          <p:cNvCxnSpPr/>
          <p:nvPr/>
        </p:nvCxnSpPr>
        <p:spPr>
          <a:xfrm>
            <a:off x="5988675" y="2350395"/>
            <a:ext cx="70833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66618B5-886D-0BEB-D9AA-38505B705BEB}"/>
              </a:ext>
            </a:extLst>
          </p:cNvPr>
          <p:cNvSpPr txBox="1"/>
          <p:nvPr/>
        </p:nvSpPr>
        <p:spPr>
          <a:xfrm>
            <a:off x="6428168" y="2313883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j-lt"/>
                <a:ea typeface="OPPOSans R" panose="00020600040101010101" charset="-122"/>
              </a:rPr>
              <a:t>正值从上到下，从左到右；移动规则参照手机闹钟拨盘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A2CA23-76C7-F477-CE1C-9E4AC44DE7F2}"/>
              </a:ext>
            </a:extLst>
          </p:cNvPr>
          <p:cNvSpPr txBox="1"/>
          <p:nvPr/>
        </p:nvSpPr>
        <p:spPr>
          <a:xfrm>
            <a:off x="5816451" y="3441879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+mj-lt"/>
                <a:ea typeface="OPPOSans R" panose="00020600040101010101" charset="-122"/>
              </a:rPr>
              <a:t>奇数次，</a:t>
            </a:r>
            <a:r>
              <a:rPr lang="en-US" altLang="zh-CN" sz="1400" dirty="0">
                <a:latin typeface="+mj-lt"/>
                <a:ea typeface="OPPOSans R" panose="00020600040101010101" charset="-122"/>
              </a:rPr>
              <a:t>W-MSA</a:t>
            </a:r>
            <a:r>
              <a:rPr lang="zh-CN" altLang="en-US" sz="1400" dirty="0">
                <a:latin typeface="+mj-lt"/>
                <a:ea typeface="OPPOSans R" panose="00020600040101010101" charset="-122"/>
              </a:rPr>
              <a:t>；偶数次，</a:t>
            </a:r>
            <a:r>
              <a:rPr lang="en-US" altLang="zh-CN" sz="1400" dirty="0">
                <a:latin typeface="+mj-lt"/>
                <a:ea typeface="OPPOSans R" panose="00020600040101010101" charset="-122"/>
              </a:rPr>
              <a:t>SW-MSA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356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模型结构讲解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形 5" descr="undraw_ideas_re_7twj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5B0A-32EA-0459-5279-EA0666AC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30512627-9AF8-46DB-6CE7-127A8AED2EB2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90AF5D-F6E8-AF91-6707-3FF74AAD0DE3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1B0CE9-3C18-35E2-A2E5-CADE3D909E63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PatchMerging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（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FCM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）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6CADD7-086C-D879-3BCC-19858F27C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30" y="0"/>
            <a:ext cx="6428704" cy="30286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CE2CD2-ADCC-5849-EE35-1D0B5697D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9" y="1361162"/>
            <a:ext cx="4284372" cy="317624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4D1378-4F33-CFEE-A15E-178187B53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05" y="3000737"/>
            <a:ext cx="6708918" cy="3857263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04FA406A-658E-33DD-EAEF-250343F90FC4}"/>
              </a:ext>
            </a:extLst>
          </p:cNvPr>
          <p:cNvSpPr/>
          <p:nvPr/>
        </p:nvSpPr>
        <p:spPr>
          <a:xfrm>
            <a:off x="315532" y="1402092"/>
            <a:ext cx="3168203" cy="1270274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01360C0-C3C5-EEBA-ACC3-65A21B04F034}"/>
              </a:ext>
            </a:extLst>
          </p:cNvPr>
          <p:cNvSpPr/>
          <p:nvPr/>
        </p:nvSpPr>
        <p:spPr>
          <a:xfrm>
            <a:off x="5203065" y="5582992"/>
            <a:ext cx="3026535" cy="506568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F4C8278-8127-27CE-639F-CEBF5D54F17C}"/>
              </a:ext>
            </a:extLst>
          </p:cNvPr>
          <p:cNvSpPr/>
          <p:nvPr/>
        </p:nvSpPr>
        <p:spPr>
          <a:xfrm>
            <a:off x="258649" y="2870284"/>
            <a:ext cx="2793644" cy="1270274"/>
          </a:xfrm>
          <a:prstGeom prst="roundRect">
            <a:avLst/>
          </a:prstGeom>
          <a:noFill/>
          <a:ln w="19050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3983F76-C88C-50A5-4BD9-65E4BB03B80E}"/>
              </a:ext>
            </a:extLst>
          </p:cNvPr>
          <p:cNvSpPr/>
          <p:nvPr/>
        </p:nvSpPr>
        <p:spPr>
          <a:xfrm>
            <a:off x="5203064" y="4745863"/>
            <a:ext cx="2793644" cy="800386"/>
          </a:xfrm>
          <a:prstGeom prst="roundRect">
            <a:avLst/>
          </a:prstGeom>
          <a:noFill/>
          <a:ln w="19050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4B51C39-A7F2-9097-E042-001D059FDA61}"/>
              </a:ext>
            </a:extLst>
          </p:cNvPr>
          <p:cNvSpPr/>
          <p:nvPr/>
        </p:nvSpPr>
        <p:spPr>
          <a:xfrm>
            <a:off x="3142445" y="2870284"/>
            <a:ext cx="1262130" cy="1315351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ABDF177-123C-7899-F63F-5C8534992D6D}"/>
              </a:ext>
            </a:extLst>
          </p:cNvPr>
          <p:cNvSpPr/>
          <p:nvPr/>
        </p:nvSpPr>
        <p:spPr>
          <a:xfrm>
            <a:off x="5203064" y="6181859"/>
            <a:ext cx="2595094" cy="631065"/>
          </a:xfrm>
          <a:prstGeom prst="round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40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A7652-3CAE-D479-5290-A0930ABD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66E9DBA-5A97-B6D4-28AB-6B9FCFA5323C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4FD63C-95F9-6072-4A67-66E4C7261846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5CD60E-1473-B9B4-9888-B5E5FEA2C37C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ResNet50V2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BE4BBC-A63C-5D65-ECBF-F93A913CC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6" y="629212"/>
            <a:ext cx="8361032" cy="61750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87901AD-340C-24AE-C1D6-81F7A1554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649"/>
            <a:ext cx="2801085" cy="186739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2D0E5A7-2A5D-5F4A-EB17-B121DAFDFCA9}"/>
              </a:ext>
            </a:extLst>
          </p:cNvPr>
          <p:cNvSpPr/>
          <p:nvPr/>
        </p:nvSpPr>
        <p:spPr>
          <a:xfrm>
            <a:off x="2902836" y="641292"/>
            <a:ext cx="6679046" cy="1245463"/>
          </a:xfrm>
          <a:prstGeom prst="roundRect">
            <a:avLst>
              <a:gd name="adj" fmla="val 10980"/>
            </a:avLst>
          </a:prstGeom>
          <a:noFill/>
          <a:ln w="19050">
            <a:solidFill>
              <a:srgbClr val="93BDE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9D9B755-0DDA-DDDD-8976-5B104A4C585F}"/>
              </a:ext>
            </a:extLst>
          </p:cNvPr>
          <p:cNvSpPr/>
          <p:nvPr/>
        </p:nvSpPr>
        <p:spPr>
          <a:xfrm>
            <a:off x="2902836" y="1898835"/>
            <a:ext cx="7934736" cy="4884011"/>
          </a:xfrm>
          <a:prstGeom prst="roundRect">
            <a:avLst>
              <a:gd name="adj" fmla="val 3597"/>
            </a:avLst>
          </a:prstGeom>
          <a:noFill/>
          <a:ln w="19050"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913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01C5F-403C-1833-3DB6-50247254A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F30FF0-002C-9420-C958-97643D428BC3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51F5BE-3966-956C-04BB-7578E0C3D0BA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0A6465-56AC-C1CE-B48C-FCCA4BC33E4F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PreActBottleneck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ECA48E-5482-D30C-EB7F-7596734AF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91" y="0"/>
            <a:ext cx="7065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54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A12A2-0BB8-AC4C-FD00-804A8817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4268C193-247D-B5FE-3530-CCAD63584552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644FF1-98E3-7862-6D60-63232D48216A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Encoder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E70826-22C2-EF9B-D92D-A6F607F8DCCB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RAM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C6C61C-49A4-41FC-D42B-6A5A9F7B2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6" r="1805" b="61089"/>
          <a:stretch/>
        </p:blipFill>
        <p:spPr>
          <a:xfrm>
            <a:off x="6334583" y="1111350"/>
            <a:ext cx="5129761" cy="111751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424B3F-C1CE-6E39-DB73-31360A1D8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84" y="2332438"/>
            <a:ext cx="5924816" cy="4525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7366E7-E342-B47E-7575-5E530CD79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0" t="981" r="70767" b="60108"/>
          <a:stretch/>
        </p:blipFill>
        <p:spPr>
          <a:xfrm>
            <a:off x="390659" y="1361162"/>
            <a:ext cx="2777544" cy="137197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85C0E9-C1F9-5B21-6704-D189B449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449"/>
            <a:ext cx="6267185" cy="3093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9928F9-3139-7F9F-1340-1F9BDB16D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"/>
          <a:stretch/>
        </p:blipFill>
        <p:spPr>
          <a:xfrm>
            <a:off x="0" y="3165117"/>
            <a:ext cx="6267184" cy="25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2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E8DB1-96DB-0F8D-C364-27AA7B574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FBE49EE-AF37-E283-0E44-D802C3D861DC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DB381B-7600-4AD1-EB3E-005D7AE16559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Decoder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DE6277-951F-0F05-2244-9EF87A1BC643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DecoderCup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3E090E-410D-F49B-7BE0-B680F142A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82" y="1"/>
            <a:ext cx="7745491" cy="4797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CFB7B8-10E6-7196-F70D-C7AE0C43E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81" y="4797381"/>
            <a:ext cx="7745491" cy="20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5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2AA56-B55C-82D4-9AEA-294117598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0FCD10DB-71B4-B9F9-5E26-45C2D264F5A4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C43285-E265-68B5-38D2-C8AF9B574C36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Decoder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0981A7-E0F2-EB5F-E82A-7063F59FCC31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DecoderBlock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9E51FD-0014-02AD-0D97-D6F94916D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58" y="0"/>
            <a:ext cx="7543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46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4AF08-8FA0-B5D3-3CD7-3955F4118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D568057B-BB93-B603-0F98-1E616A9A7CF2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0AB30D-941D-0B5B-BD92-C6C0DF02CC94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Decoder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786078E-0186-CD67-6A1D-E7988835C93F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SegmentationHead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D81677-9D28-5A1C-1EEF-5CE90A61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40" y="4227137"/>
            <a:ext cx="9572519" cy="15401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C46B33-3ECB-C3D5-5BC7-111E58EA4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10" b="75788"/>
          <a:stretch/>
        </p:blipFill>
        <p:spPr>
          <a:xfrm>
            <a:off x="4756596" y="1361162"/>
            <a:ext cx="2678806" cy="251373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73671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my_password_re_ydq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4279716" y="2578344"/>
            <a:ext cx="3432577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ea typeface="+mn-lt"/>
                <a:cs typeface="OPPOSans L" panose="00020600040101010101" charset="-122"/>
                <a:sym typeface="+mn-ea"/>
              </a:rPr>
              <a:t>感谢</a:t>
            </a:r>
            <a:r>
              <a:rPr lang="zh-CN" altLang="en-US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聆听！</a:t>
            </a:r>
            <a:r>
              <a:rPr lang="en-US" altLang="zh-CN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</a:p>
        </p:txBody>
      </p:sp>
      <p:pic>
        <p:nvPicPr>
          <p:cNvPr id="16" name="图形 15" descr="undraw_portfolio_website_re_jsd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1225" y="0"/>
            <a:ext cx="71716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模型初认识</a:t>
            </a:r>
            <a:endParaRPr lang="en-US" altLang="zh-CN" sz="28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329130" y="188867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20596" y="5640379"/>
            <a:ext cx="25768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视觉领域</a:t>
            </a:r>
            <a:r>
              <a:rPr lang="en-US" altLang="zh-CN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state-of-art</a:t>
            </a:r>
            <a:endParaRPr lang="zh-CN" altLang="en-US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B7C292-4658-6DAB-2956-FCD034E21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5" y="777952"/>
            <a:ext cx="5111489" cy="239028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BE5C9C-EB36-EE17-E06F-57E94F286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04" y="777952"/>
            <a:ext cx="5091251" cy="238983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D35AEC-3FE6-85C9-E31E-F63A00E40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45" y="3264716"/>
            <a:ext cx="5111489" cy="239376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67F0E8-80C8-AA54-78F6-6FFBC0D74E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04" y="3264716"/>
            <a:ext cx="5091251" cy="238983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26A20C-78C9-64D1-C221-01BFC9E588B0}"/>
              </a:ext>
            </a:extLst>
          </p:cNvPr>
          <p:cNvSpPr txBox="1"/>
          <p:nvPr/>
        </p:nvSpPr>
        <p:spPr>
          <a:xfrm>
            <a:off x="7504996" y="5668089"/>
            <a:ext cx="25768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遥感领域</a:t>
            </a:r>
            <a:r>
              <a:rPr lang="en-US" altLang="zh-CN" dirty="0">
                <a:solidFill>
                  <a:schemeClr val="accent4"/>
                </a:solidFill>
                <a:ea typeface="+mn-lt"/>
                <a:cs typeface="+mn-lt"/>
                <a:sym typeface="+mn-ea"/>
              </a:rPr>
              <a:t>state-of-art</a:t>
            </a:r>
            <a:endParaRPr lang="zh-CN" altLang="en-US" dirty="0">
              <a:solidFill>
                <a:schemeClr val="accent4"/>
              </a:solidFill>
              <a:ea typeface="+mn-lt"/>
              <a:cs typeface="+mn-lt"/>
              <a:sym typeface="+mn-ea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958BA0C2-6FCE-A889-96BE-709F17FAD591}"/>
              </a:ext>
            </a:extLst>
          </p:cNvPr>
          <p:cNvSpPr/>
          <p:nvPr/>
        </p:nvSpPr>
        <p:spPr>
          <a:xfrm>
            <a:off x="5756701" y="5716499"/>
            <a:ext cx="689020" cy="527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8174B77-D394-7DEE-FA54-6823F64CBFDE}"/>
              </a:ext>
            </a:extLst>
          </p:cNvPr>
          <p:cNvSpPr/>
          <p:nvPr/>
        </p:nvSpPr>
        <p:spPr>
          <a:xfrm>
            <a:off x="4807585" y="6357982"/>
            <a:ext cx="2576830" cy="379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accent3"/>
                </a:solidFill>
              </a:rPr>
              <a:t>Transformer</a:t>
            </a:r>
            <a:endParaRPr lang="zh-CN" altLang="en-US" sz="28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1225" y="0"/>
            <a:ext cx="71716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模型初认识</a:t>
            </a:r>
            <a:endParaRPr lang="en-US" altLang="zh-CN" sz="28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 flipH="1">
            <a:off x="329130" y="188867"/>
            <a:ext cx="513715" cy="39941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EBC07A-8913-03E2-632C-BDBD6914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750" y="471759"/>
            <a:ext cx="7409707" cy="622876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965C73-B604-8678-3B77-67237F31856A}"/>
              </a:ext>
            </a:extLst>
          </p:cNvPr>
          <p:cNvSpPr/>
          <p:nvPr/>
        </p:nvSpPr>
        <p:spPr>
          <a:xfrm>
            <a:off x="183522" y="209536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59E26-B674-A2E7-8D67-14890AEE394A}"/>
              </a:ext>
            </a:extLst>
          </p:cNvPr>
          <p:cNvSpPr txBox="1"/>
          <p:nvPr/>
        </p:nvSpPr>
        <p:spPr>
          <a:xfrm>
            <a:off x="988452" y="2042144"/>
            <a:ext cx="364681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6967B4B-35D2-1B33-B1D3-CE07AF60B769}"/>
              </a:ext>
            </a:extLst>
          </p:cNvPr>
          <p:cNvSpPr/>
          <p:nvPr/>
        </p:nvSpPr>
        <p:spPr>
          <a:xfrm>
            <a:off x="183522" y="1327022"/>
            <a:ext cx="804930" cy="4056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1931B4-6618-4583-0287-FD7BBD8D3F07}"/>
              </a:ext>
            </a:extLst>
          </p:cNvPr>
          <p:cNvSpPr txBox="1"/>
          <p:nvPr/>
        </p:nvSpPr>
        <p:spPr>
          <a:xfrm>
            <a:off x="988452" y="1273798"/>
            <a:ext cx="364681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主编码器：</a:t>
            </a: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ResNet50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E377EEB-CE7A-75FC-25D2-3D2EC090166D}"/>
              </a:ext>
            </a:extLst>
          </p:cNvPr>
          <p:cNvSpPr/>
          <p:nvPr/>
        </p:nvSpPr>
        <p:spPr>
          <a:xfrm>
            <a:off x="183522" y="2863714"/>
            <a:ext cx="804930" cy="405684"/>
          </a:xfrm>
          <a:prstGeom prst="roundRect">
            <a:avLst/>
          </a:prstGeom>
          <a:solidFill>
            <a:srgbClr val="CDE9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31031A-17C8-2D7F-2446-252AC82ADF28}"/>
              </a:ext>
            </a:extLst>
          </p:cNvPr>
          <p:cNvSpPr txBox="1"/>
          <p:nvPr/>
        </p:nvSpPr>
        <p:spPr>
          <a:xfrm>
            <a:off x="988452" y="2810490"/>
            <a:ext cx="364681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SIM</a:t>
            </a:r>
            <a:r>
              <a:rPr lang="zh-CN" altLang="en-US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模块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D95DABA-2DB0-DEA9-3C7D-9556D056F583}"/>
              </a:ext>
            </a:extLst>
          </p:cNvPr>
          <p:cNvSpPr/>
          <p:nvPr/>
        </p:nvSpPr>
        <p:spPr>
          <a:xfrm>
            <a:off x="183522" y="3632060"/>
            <a:ext cx="804930" cy="405684"/>
          </a:xfrm>
          <a:prstGeom prst="roundRect">
            <a:avLst/>
          </a:prstGeom>
          <a:solidFill>
            <a:srgbClr val="FEB88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5F17AB-79C9-8405-7432-DF93CDA1199F}"/>
              </a:ext>
            </a:extLst>
          </p:cNvPr>
          <p:cNvSpPr txBox="1"/>
          <p:nvPr/>
        </p:nvSpPr>
        <p:spPr>
          <a:xfrm>
            <a:off x="988452" y="3578836"/>
            <a:ext cx="364681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FCM</a:t>
            </a:r>
            <a:r>
              <a:rPr lang="zh-CN" altLang="en-US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模块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8ADD794-9779-B8A4-0C76-3A9003AE941D}"/>
              </a:ext>
            </a:extLst>
          </p:cNvPr>
          <p:cNvSpPr/>
          <p:nvPr/>
        </p:nvSpPr>
        <p:spPr>
          <a:xfrm>
            <a:off x="183522" y="4400406"/>
            <a:ext cx="804930" cy="405684"/>
          </a:xfrm>
          <a:prstGeom prst="roundRect">
            <a:avLst/>
          </a:prstGeom>
          <a:solidFill>
            <a:srgbClr val="FFE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80610D-3066-DA53-C87E-FEEA3EE6A789}"/>
              </a:ext>
            </a:extLst>
          </p:cNvPr>
          <p:cNvSpPr txBox="1"/>
          <p:nvPr/>
        </p:nvSpPr>
        <p:spPr>
          <a:xfrm>
            <a:off x="988452" y="4347182"/>
            <a:ext cx="364681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RAM</a:t>
            </a:r>
            <a:r>
              <a:rPr lang="zh-CN" altLang="en-US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模块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94D3F89-2C56-7453-2AC4-1BABD3B1CE38}"/>
              </a:ext>
            </a:extLst>
          </p:cNvPr>
          <p:cNvSpPr/>
          <p:nvPr/>
        </p:nvSpPr>
        <p:spPr>
          <a:xfrm>
            <a:off x="7901533" y="588282"/>
            <a:ext cx="3894925" cy="557519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A728560-852E-5FEA-C6B2-316DA66E402A}"/>
              </a:ext>
            </a:extLst>
          </p:cNvPr>
          <p:cNvSpPr/>
          <p:nvPr/>
        </p:nvSpPr>
        <p:spPr>
          <a:xfrm>
            <a:off x="183522" y="5222448"/>
            <a:ext cx="804930" cy="405684"/>
          </a:xfrm>
          <a:prstGeom prst="roundRect">
            <a:avLst/>
          </a:prstGeom>
          <a:solidFill>
            <a:srgbClr val="DCED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BD6B08-E6C1-4AED-6A1F-9D3888588590}"/>
              </a:ext>
            </a:extLst>
          </p:cNvPr>
          <p:cNvSpPr txBox="1"/>
          <p:nvPr/>
        </p:nvSpPr>
        <p:spPr>
          <a:xfrm>
            <a:off x="988452" y="5169224"/>
            <a:ext cx="3646815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解码器：</a:t>
            </a:r>
            <a:r>
              <a:rPr lang="en-US" altLang="zh-CN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Unet</a:t>
            </a:r>
            <a:r>
              <a:rPr lang="zh-CN" altLang="en-US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解码器</a:t>
            </a:r>
            <a:endParaRPr lang="en-US" altLang="zh-CN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048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989A9-9188-0118-E5C4-3518FB75A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8AB21F71-BBB0-8368-24F9-76A13C8CCEC1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92E0B6-D69F-54BF-5AD4-52498DB41141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主编码器：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ResNet50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C928D8-FE02-664F-F7F7-5CF5503BD668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残差结构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7F419A4-0DE6-0566-7036-D7D194115BEB}"/>
              </a:ext>
            </a:extLst>
          </p:cNvPr>
          <p:cNvSpPr/>
          <p:nvPr/>
        </p:nvSpPr>
        <p:spPr>
          <a:xfrm>
            <a:off x="183522" y="176558"/>
            <a:ext cx="804930" cy="405684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5F2449-FC36-938C-6C9B-D9E4FC67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5" y="1866789"/>
            <a:ext cx="4600810" cy="447973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597A316-8B32-7FC0-0F55-06F3A9AE28FD}"/>
              </a:ext>
            </a:extLst>
          </p:cNvPr>
          <p:cNvSpPr txBox="1"/>
          <p:nvPr/>
        </p:nvSpPr>
        <p:spPr>
          <a:xfrm>
            <a:off x="1815117" y="6359080"/>
            <a:ext cx="164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ResNet18/34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E0DD005-6CD2-3A22-3878-5C3CF405F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477" y="1866789"/>
            <a:ext cx="4371572" cy="447973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C6FABE3-0CC5-0326-3BC5-7B855F9F2239}"/>
              </a:ext>
            </a:extLst>
          </p:cNvPr>
          <p:cNvSpPr txBox="1"/>
          <p:nvPr/>
        </p:nvSpPr>
        <p:spPr>
          <a:xfrm>
            <a:off x="6169530" y="6359080"/>
            <a:ext cx="232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ResNet50/101/152</a:t>
            </a:r>
            <a:endParaRPr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46A0D2E-AEAC-326C-9B96-24C0A8E3B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63" y="721313"/>
            <a:ext cx="4189376" cy="105337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FF3DEE2-F882-123D-0275-828684747B6F}"/>
              </a:ext>
            </a:extLst>
          </p:cNvPr>
          <p:cNvSpPr txBox="1"/>
          <p:nvPr/>
        </p:nvSpPr>
        <p:spPr>
          <a:xfrm>
            <a:off x="4528534" y="305931"/>
            <a:ext cx="123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+mj-lt"/>
                <a:ea typeface="+mj-lt"/>
                <a:cs typeface="思源黑体 Regular" panose="020B0500000000000000" charset="-122"/>
              </a:rPr>
              <a:t>恒等映射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7FE0680-A6F2-8DD4-919D-AC9F0F97EA05}"/>
              </a:ext>
            </a:extLst>
          </p:cNvPr>
          <p:cNvSpPr txBox="1"/>
          <p:nvPr/>
        </p:nvSpPr>
        <p:spPr>
          <a:xfrm>
            <a:off x="6239557" y="305931"/>
            <a:ext cx="148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B050"/>
                </a:solidFill>
                <a:latin typeface="+mj-lt"/>
                <a:ea typeface="+mj-lt"/>
                <a:cs typeface="思源黑体 Regular" panose="020B0500000000000000" charset="-122"/>
              </a:rPr>
              <a:t>残差学习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6C13A26-016E-1F45-87DD-460E4BD4E91A}"/>
              </a:ext>
            </a:extLst>
          </p:cNvPr>
          <p:cNvSpPr/>
          <p:nvPr/>
        </p:nvSpPr>
        <p:spPr>
          <a:xfrm>
            <a:off x="2897749" y="2382592"/>
            <a:ext cx="1944710" cy="30458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DB4FD64C-368C-9618-63C8-F68ACAEB91A5}"/>
              </a:ext>
            </a:extLst>
          </p:cNvPr>
          <p:cNvSpPr/>
          <p:nvPr/>
        </p:nvSpPr>
        <p:spPr>
          <a:xfrm>
            <a:off x="7682249" y="2380446"/>
            <a:ext cx="1696625" cy="30458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CCDB08CF-6E27-F69C-B949-B605CD8DD2B9}"/>
              </a:ext>
            </a:extLst>
          </p:cNvPr>
          <p:cNvSpPr/>
          <p:nvPr/>
        </p:nvSpPr>
        <p:spPr>
          <a:xfrm>
            <a:off x="489400" y="2717442"/>
            <a:ext cx="2198838" cy="1803043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C9E78B31-EAFD-8D06-45C8-121E9C7DEB9F}"/>
              </a:ext>
            </a:extLst>
          </p:cNvPr>
          <p:cNvSpPr/>
          <p:nvPr/>
        </p:nvSpPr>
        <p:spPr>
          <a:xfrm>
            <a:off x="5345226" y="2527478"/>
            <a:ext cx="2198838" cy="242444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73218E4-2AA6-E68F-C793-0E95C438027E}"/>
              </a:ext>
            </a:extLst>
          </p:cNvPr>
          <p:cNvSpPr txBox="1"/>
          <p:nvPr/>
        </p:nvSpPr>
        <p:spPr>
          <a:xfrm>
            <a:off x="5880816" y="1351779"/>
            <a:ext cx="116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B0F0"/>
                </a:solidFill>
                <a:latin typeface="+mj-lt"/>
                <a:ea typeface="+mj-lt"/>
                <a:cs typeface="思源黑体 Regular" panose="020B0500000000000000" charset="-122"/>
              </a:rPr>
              <a:t>Relu</a:t>
            </a:r>
            <a:r>
              <a:rPr lang="zh-CN" altLang="en-US" sz="1800" dirty="0">
                <a:solidFill>
                  <a:srgbClr val="00B0F0"/>
                </a:solidFill>
                <a:latin typeface="+mj-lt"/>
                <a:ea typeface="+mj-lt"/>
                <a:cs typeface="思源黑体 Regular" panose="020B0500000000000000" charset="-122"/>
              </a:rPr>
              <a:t>激活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513637-E5D7-210A-1538-954AD4D2B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597" y="1866788"/>
            <a:ext cx="2163039" cy="447973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5DC429-8E69-AD41-33C3-22BE2E8557C5}"/>
              </a:ext>
            </a:extLst>
          </p:cNvPr>
          <p:cNvSpPr txBox="1"/>
          <p:nvPr/>
        </p:nvSpPr>
        <p:spPr>
          <a:xfrm>
            <a:off x="10094679" y="6359080"/>
            <a:ext cx="1258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ResNetV2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634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965C73-B604-8678-3B77-67237F31856A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59E26-B674-A2E7-8D67-14890AEE394A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DD944-C2A7-0B55-3FF2-2E2D0D7A2DDD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Self-Attention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52B6B5-9319-01D3-77F5-31BFA09AD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1" y="1486093"/>
            <a:ext cx="4841192" cy="829918"/>
          </a:xfrm>
          <a:prstGeom prst="rect">
            <a:avLst/>
          </a:prstGeom>
          <a:ln>
            <a:solidFill>
              <a:schemeClr val="accent3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BD94879-F586-3821-F8C6-D7C84C8C42AC}"/>
                  </a:ext>
                </a:extLst>
              </p:cNvPr>
              <p:cNvSpPr txBox="1"/>
              <p:nvPr/>
            </p:nvSpPr>
            <p:spPr>
              <a:xfrm>
                <a:off x="6260249" y="312349"/>
                <a:ext cx="2496872" cy="1124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accent3"/>
                    </a:solidFill>
                  </a:rPr>
                  <a:t>、</a:t>
                </a:r>
                <a:r>
                  <a:rPr lang="en-US" altLang="zh-CN" sz="24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accent3"/>
                    </a:solidFill>
                  </a:rPr>
                  <a:t>、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  <m:r>
                      <a:rPr lang="zh-CN" altLang="en-US" sz="24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权重</m:t>
                    </m:r>
                  </m:oMath>
                </a14:m>
                <a:r>
                  <a:rPr lang="zh-CN" altLang="en-US" sz="2400" dirty="0">
                    <a:solidFill>
                      <a:schemeClr val="accent3"/>
                    </a:solidFill>
                  </a:rPr>
                  <a:t>参数共享</a:t>
                </a:r>
                <a:endParaRPr lang="en-US" altLang="zh-CN" sz="2400" dirty="0">
                  <a:solidFill>
                    <a:schemeClr val="accent3"/>
                  </a:solidFill>
                </a:endParaRPr>
              </a:p>
              <a:p>
                <a:endParaRPr lang="zh-CN" alt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1BD94879-F586-3821-F8C6-D7C84C8C4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49" y="312349"/>
                <a:ext cx="2496872" cy="1124410"/>
              </a:xfrm>
              <a:prstGeom prst="rect">
                <a:avLst/>
              </a:prstGeom>
              <a:blipFill>
                <a:blip r:embed="rId3"/>
                <a:stretch>
                  <a:fillRect l="-2439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图片 86">
            <a:extLst>
              <a:ext uri="{FF2B5EF4-FFF2-40B4-BE49-F238E27FC236}">
                <a16:creationId xmlns:a16="http://schemas.microsoft.com/office/drawing/2014/main" id="{F12E121D-8847-603D-CAFA-1636182A4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335" y="11228"/>
            <a:ext cx="2863665" cy="257913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CC2EFB77-E268-14AA-7E06-19C99BCDCB85}"/>
              </a:ext>
            </a:extLst>
          </p:cNvPr>
          <p:cNvGrpSpPr/>
          <p:nvPr/>
        </p:nvGrpSpPr>
        <p:grpSpPr>
          <a:xfrm>
            <a:off x="368051" y="1326562"/>
            <a:ext cx="9730164" cy="5531438"/>
            <a:chOff x="368051" y="1326562"/>
            <a:chExt cx="9730164" cy="5531438"/>
          </a:xfrm>
        </p:grpSpPr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3AE6205-9BC2-6145-F3B3-27942F052D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5667" y="3418317"/>
              <a:ext cx="1" cy="883644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3ADC0040-E78B-C76C-E7E6-7835BD33A941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H="1" flipV="1">
              <a:off x="2736315" y="3002281"/>
              <a:ext cx="709349" cy="454805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: 圆角 74">
                  <a:extLst>
                    <a:ext uri="{FF2B5EF4-FFF2-40B4-BE49-F238E27FC236}">
                      <a16:creationId xmlns:a16="http://schemas.microsoft.com/office/drawing/2014/main" id="{60A30A9E-D9CA-F57A-60D7-EFDA15D1EE8A}"/>
                    </a:ext>
                  </a:extLst>
                </p:cNvPr>
                <p:cNvSpPr/>
                <p:nvPr/>
              </p:nvSpPr>
              <p:spPr>
                <a:xfrm>
                  <a:off x="2464829" y="2524060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: 圆角 74">
                  <a:extLst>
                    <a:ext uri="{FF2B5EF4-FFF2-40B4-BE49-F238E27FC236}">
                      <a16:creationId xmlns:a16="http://schemas.microsoft.com/office/drawing/2014/main" id="{60A30A9E-D9CA-F57A-60D7-EFDA15D1E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4829" y="2524060"/>
                  <a:ext cx="542971" cy="478221"/>
                </a:xfrm>
                <a:prstGeom prst="roundRect">
                  <a:avLst/>
                </a:prstGeom>
                <a:blipFill>
                  <a:blip r:embed="rId5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42B72618-8A08-6761-17D3-331DFC3903CC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3445666" y="3012964"/>
              <a:ext cx="1" cy="446741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88F8650F-5A30-1218-E41F-5BDF4CE16874}"/>
                    </a:ext>
                  </a:extLst>
                </p:cNvPr>
                <p:cNvSpPr/>
                <p:nvPr/>
              </p:nvSpPr>
              <p:spPr>
                <a:xfrm>
                  <a:off x="3174181" y="2534743"/>
                  <a:ext cx="542971" cy="478221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矩形: 圆角 76">
                  <a:extLst>
                    <a:ext uri="{FF2B5EF4-FFF2-40B4-BE49-F238E27FC236}">
                      <a16:creationId xmlns:a16="http://schemas.microsoft.com/office/drawing/2014/main" id="{88F8650F-5A30-1218-E41F-5BDF4CE168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181" y="2534743"/>
                  <a:ext cx="542971" cy="478221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: 圆角 77">
                  <a:extLst>
                    <a:ext uri="{FF2B5EF4-FFF2-40B4-BE49-F238E27FC236}">
                      <a16:creationId xmlns:a16="http://schemas.microsoft.com/office/drawing/2014/main" id="{620AB68A-437A-4089-2CB3-05B3AEA83D79}"/>
                    </a:ext>
                  </a:extLst>
                </p:cNvPr>
                <p:cNvSpPr/>
                <p:nvPr/>
              </p:nvSpPr>
              <p:spPr>
                <a:xfrm>
                  <a:off x="3883532" y="2530300"/>
                  <a:ext cx="542971" cy="478221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矩形: 圆角 77">
                  <a:extLst>
                    <a:ext uri="{FF2B5EF4-FFF2-40B4-BE49-F238E27FC236}">
                      <a16:creationId xmlns:a16="http://schemas.microsoft.com/office/drawing/2014/main" id="{620AB68A-437A-4089-2CB3-05B3AEA83D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532" y="2530300"/>
                  <a:ext cx="542971" cy="478221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5C00C6C7-0A02-BE3F-F2BB-F39CFFDAF112}"/>
                </a:ext>
              </a:extLst>
            </p:cNvPr>
            <p:cNvCxnSpPr>
              <a:cxnSpLocks/>
              <a:endCxn id="78" idx="2"/>
            </p:cNvCxnSpPr>
            <p:nvPr/>
          </p:nvCxnSpPr>
          <p:spPr>
            <a:xfrm flipV="1">
              <a:off x="3445665" y="3008521"/>
              <a:ext cx="709353" cy="451184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BDB826E-5DD5-EEB8-5F3D-0EAF7939EBD6}"/>
                </a:ext>
              </a:extLst>
            </p:cNvPr>
            <p:cNvCxnSpPr>
              <a:stCxn id="41" idx="0"/>
            </p:cNvCxnSpPr>
            <p:nvPr/>
          </p:nvCxnSpPr>
          <p:spPr>
            <a:xfrm flipH="1" flipV="1">
              <a:off x="1348889" y="3429000"/>
              <a:ext cx="1" cy="883644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72CB2996-44C5-9B8E-94FF-BBE638996201}"/>
                </a:ext>
              </a:extLst>
            </p:cNvPr>
            <p:cNvCxnSpPr>
              <a:cxnSpLocks/>
              <a:stCxn id="31" idx="0"/>
              <a:endCxn id="43" idx="2"/>
            </p:cNvCxnSpPr>
            <p:nvPr/>
          </p:nvCxnSpPr>
          <p:spPr>
            <a:xfrm flipH="1" flipV="1">
              <a:off x="4519422" y="4790865"/>
              <a:ext cx="1" cy="1082099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4DC17CE1-9EAF-7942-2607-B48493F11C3D}"/>
                </a:ext>
              </a:extLst>
            </p:cNvPr>
            <p:cNvCxnSpPr>
              <a:cxnSpLocks/>
              <a:stCxn id="29" idx="0"/>
              <a:endCxn id="42" idx="2"/>
            </p:cNvCxnSpPr>
            <p:nvPr/>
          </p:nvCxnSpPr>
          <p:spPr>
            <a:xfrm flipV="1">
              <a:off x="3445664" y="4773247"/>
              <a:ext cx="0" cy="1097398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1738CCAB-A375-8E81-E60A-BBE45868E9A4}"/>
                </a:ext>
              </a:extLst>
            </p:cNvPr>
            <p:cNvCxnSpPr>
              <a:cxnSpLocks/>
              <a:stCxn id="27" idx="0"/>
              <a:endCxn id="41" idx="2"/>
            </p:cNvCxnSpPr>
            <p:nvPr/>
          </p:nvCxnSpPr>
          <p:spPr>
            <a:xfrm flipV="1">
              <a:off x="1348890" y="4790865"/>
              <a:ext cx="0" cy="108210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E1C8F8D2-B6A6-6C76-9970-3BF2755CA901}"/>
                    </a:ext>
                  </a:extLst>
                </p:cNvPr>
                <p:cNvSpPr/>
                <p:nvPr/>
              </p:nvSpPr>
              <p:spPr>
                <a:xfrm>
                  <a:off x="1077404" y="5872965"/>
                  <a:ext cx="542971" cy="47822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矩形: 圆角 26">
                  <a:extLst>
                    <a:ext uri="{FF2B5EF4-FFF2-40B4-BE49-F238E27FC236}">
                      <a16:creationId xmlns:a16="http://schemas.microsoft.com/office/drawing/2014/main" id="{E1C8F8D2-B6A6-6C76-9970-3BF2755CA9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404" y="5872965"/>
                  <a:ext cx="542971" cy="478221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797E87A5-B417-DDD2-A19E-5C951CA497F9}"/>
                </a:ext>
              </a:extLst>
            </p:cNvPr>
            <p:cNvSpPr/>
            <p:nvPr/>
          </p:nvSpPr>
          <p:spPr>
            <a:xfrm>
              <a:off x="1077403" y="5047592"/>
              <a:ext cx="3983990" cy="478221"/>
            </a:xfrm>
            <a:prstGeom prst="roundRect">
              <a:avLst/>
            </a:prstGeom>
            <a:solidFill>
              <a:schemeClr val="accent6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accent3"/>
                  </a:solidFill>
                </a:rPr>
                <a:t>Position embedding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13C66159-4838-C236-78C6-AFEB8F151C13}"/>
                    </a:ext>
                  </a:extLst>
                </p:cNvPr>
                <p:cNvSpPr/>
                <p:nvPr/>
              </p:nvSpPr>
              <p:spPr>
                <a:xfrm>
                  <a:off x="3174178" y="5870645"/>
                  <a:ext cx="542971" cy="47822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13C66159-4838-C236-78C6-AFEB8F151C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178" y="5870645"/>
                  <a:ext cx="542971" cy="478221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007DF39-5459-3677-0693-7D361B9910E9}"/>
                </a:ext>
              </a:extLst>
            </p:cNvPr>
            <p:cNvSpPr txBox="1"/>
            <p:nvPr/>
          </p:nvSpPr>
          <p:spPr>
            <a:xfrm>
              <a:off x="3717148" y="5872964"/>
              <a:ext cx="1040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accent3"/>
                  </a:solidFill>
                </a:rPr>
                <a:t>……</a:t>
              </a:r>
              <a:endParaRPr lang="zh-CN" altLang="en-US" dirty="0">
                <a:solidFill>
                  <a:schemeClr val="accent3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: 圆角 30">
                  <a:extLst>
                    <a:ext uri="{FF2B5EF4-FFF2-40B4-BE49-F238E27FC236}">
                      <a16:creationId xmlns:a16="http://schemas.microsoft.com/office/drawing/2014/main" id="{863AE625-A102-432E-E4C0-49B32BCBA85C}"/>
                    </a:ext>
                  </a:extLst>
                </p:cNvPr>
                <p:cNvSpPr/>
                <p:nvPr/>
              </p:nvSpPr>
              <p:spPr>
                <a:xfrm>
                  <a:off x="4247937" y="5872964"/>
                  <a:ext cx="542971" cy="47822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: 圆角 30">
                  <a:extLst>
                    <a:ext uri="{FF2B5EF4-FFF2-40B4-BE49-F238E27FC236}">
                      <a16:creationId xmlns:a16="http://schemas.microsoft.com/office/drawing/2014/main" id="{863AE625-A102-432E-E4C0-49B32BCBA8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7937" y="5872964"/>
                  <a:ext cx="542971" cy="478221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801A31FF-8CF4-9000-82FE-8B587409CE5C}"/>
                    </a:ext>
                  </a:extLst>
                </p:cNvPr>
                <p:cNvSpPr/>
                <p:nvPr/>
              </p:nvSpPr>
              <p:spPr>
                <a:xfrm>
                  <a:off x="1077404" y="4312644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: 圆角 40">
                  <a:extLst>
                    <a:ext uri="{FF2B5EF4-FFF2-40B4-BE49-F238E27FC236}">
                      <a16:creationId xmlns:a16="http://schemas.microsoft.com/office/drawing/2014/main" id="{801A31FF-8CF4-9000-82FE-8B587409C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404" y="4312644"/>
                  <a:ext cx="542971" cy="478221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07450120-746F-6A51-FBC1-0C094F637551}"/>
                    </a:ext>
                  </a:extLst>
                </p:cNvPr>
                <p:cNvSpPr/>
                <p:nvPr/>
              </p:nvSpPr>
              <p:spPr>
                <a:xfrm>
                  <a:off x="3174178" y="4295026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07450120-746F-6A51-FBC1-0C094F637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178" y="4295026"/>
                  <a:ext cx="542971" cy="478221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1D6BADEA-FFEA-98B0-33BE-B479B67E423C}"/>
                    </a:ext>
                  </a:extLst>
                </p:cNvPr>
                <p:cNvSpPr/>
                <p:nvPr/>
              </p:nvSpPr>
              <p:spPr>
                <a:xfrm>
                  <a:off x="4247936" y="4312644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1D6BADEA-FFEA-98B0-33BE-B479B67E42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7936" y="4312644"/>
                  <a:ext cx="542971" cy="478221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4FDD7A7F-350E-1F69-C136-1E4897C14A42}"/>
                    </a:ext>
                  </a:extLst>
                </p:cNvPr>
                <p:cNvSpPr/>
                <p:nvPr/>
              </p:nvSpPr>
              <p:spPr>
                <a:xfrm>
                  <a:off x="1077403" y="3580694"/>
                  <a:ext cx="3983991" cy="478221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>
                      <a:solidFill>
                        <a:srgbClr val="FF0000"/>
                      </a:solidFill>
                    </a:rPr>
                    <a:t>×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p>
                    </m:oMath>
                  </a14:m>
                  <a:r>
                    <a:rPr lang="zh-CN" altLang="en-US" sz="2400" dirty="0">
                      <a:solidFill>
                        <a:schemeClr val="accent3"/>
                      </a:solidFill>
                    </a:rPr>
                    <a:t>、</a:t>
                  </a:r>
                  <a:r>
                    <a:rPr lang="en-US" altLang="zh-CN" sz="2400" dirty="0">
                      <a:solidFill>
                        <a:schemeClr val="accent3"/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rgbClr val="FFC000"/>
                      </a:solidFill>
                    </a:rPr>
                    <a:t>×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a14:m>
                  <a:r>
                    <a:rPr lang="zh-CN" altLang="en-US" sz="2400" dirty="0">
                      <a:solidFill>
                        <a:schemeClr val="accent3"/>
                      </a:solidFill>
                    </a:rPr>
                    <a:t>、</a:t>
                  </a:r>
                  <a:r>
                    <a:rPr lang="en-US" altLang="zh-CN" sz="2400" dirty="0">
                      <a:solidFill>
                        <a:schemeClr val="accent3"/>
                      </a:solidFill>
                    </a:rPr>
                    <a:t> </a:t>
                  </a:r>
                  <a:r>
                    <a:rPr lang="en-US" altLang="zh-CN" sz="2400" dirty="0">
                      <a:solidFill>
                        <a:srgbClr val="0070C0"/>
                      </a:solidFill>
                    </a:rPr>
                    <a:t>×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p>
                      </m:sSup>
                    </m:oMath>
                  </a14:m>
                  <a:endParaRPr lang="zh-CN" altLang="en-US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4FDD7A7F-350E-1F69-C136-1E4897C14A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403" y="3580694"/>
                  <a:ext cx="3983991" cy="478221"/>
                </a:xfrm>
                <a:prstGeom prst="roundRect">
                  <a:avLst/>
                </a:prstGeom>
                <a:blipFill>
                  <a:blip r:embed="rId14"/>
                  <a:stretch>
                    <a:fillRect t="-3704" b="-271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FA21A23F-6DC6-60EE-AD99-13CB63A112B9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 flipV="1">
              <a:off x="639537" y="3012964"/>
              <a:ext cx="709349" cy="454805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: 圆角 57">
                  <a:extLst>
                    <a:ext uri="{FF2B5EF4-FFF2-40B4-BE49-F238E27FC236}">
                      <a16:creationId xmlns:a16="http://schemas.microsoft.com/office/drawing/2014/main" id="{6CB6DE7E-FAB1-3B1D-6039-AF4D5E891983}"/>
                    </a:ext>
                  </a:extLst>
                </p:cNvPr>
                <p:cNvSpPr/>
                <p:nvPr/>
              </p:nvSpPr>
              <p:spPr>
                <a:xfrm>
                  <a:off x="368051" y="2534743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: 圆角 57">
                  <a:extLst>
                    <a:ext uri="{FF2B5EF4-FFF2-40B4-BE49-F238E27FC236}">
                      <a16:creationId xmlns:a16="http://schemas.microsoft.com/office/drawing/2014/main" id="{6CB6DE7E-FAB1-3B1D-6039-AF4D5E8919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51" y="2534743"/>
                  <a:ext cx="542971" cy="478221"/>
                </a:xfrm>
                <a:prstGeom prst="roundRect">
                  <a:avLst/>
                </a:prstGeom>
                <a:blipFill>
                  <a:blip r:embed="rId15"/>
                  <a:stretch>
                    <a:fillRect b="-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2080F93-DEC5-D0DC-6E82-C847C242BD9A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 flipV="1">
              <a:off x="1348888" y="3023647"/>
              <a:ext cx="1" cy="446741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: 圆角 61">
                  <a:extLst>
                    <a:ext uri="{FF2B5EF4-FFF2-40B4-BE49-F238E27FC236}">
                      <a16:creationId xmlns:a16="http://schemas.microsoft.com/office/drawing/2014/main" id="{7674C096-A121-15A9-5EC5-2BA98716F6AD}"/>
                    </a:ext>
                  </a:extLst>
                </p:cNvPr>
                <p:cNvSpPr/>
                <p:nvPr/>
              </p:nvSpPr>
              <p:spPr>
                <a:xfrm>
                  <a:off x="1077403" y="2545426"/>
                  <a:ext cx="542971" cy="478221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: 圆角 61">
                  <a:extLst>
                    <a:ext uri="{FF2B5EF4-FFF2-40B4-BE49-F238E27FC236}">
                      <a16:creationId xmlns:a16="http://schemas.microsoft.com/office/drawing/2014/main" id="{7674C096-A121-15A9-5EC5-2BA98716F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403" y="2545426"/>
                  <a:ext cx="542971" cy="478221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B1D4AE74-451B-BDC7-A4D2-676C7D07CCB5}"/>
                    </a:ext>
                  </a:extLst>
                </p:cNvPr>
                <p:cNvSpPr/>
                <p:nvPr/>
              </p:nvSpPr>
              <p:spPr>
                <a:xfrm>
                  <a:off x="1786754" y="2540983"/>
                  <a:ext cx="542971" cy="478221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B1D4AE74-451B-BDC7-A4D2-676C7D07CC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6754" y="2540983"/>
                  <a:ext cx="542971" cy="478221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EC1E3AA-6763-3917-1E91-BAAEAAEDD5FC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1348887" y="3019204"/>
              <a:ext cx="709353" cy="451184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双括号 88">
              <a:extLst>
                <a:ext uri="{FF2B5EF4-FFF2-40B4-BE49-F238E27FC236}">
                  <a16:creationId xmlns:a16="http://schemas.microsoft.com/office/drawing/2014/main" id="{9E71B5DE-4E66-BD3A-D363-6605A5A48C99}"/>
                </a:ext>
              </a:extLst>
            </p:cNvPr>
            <p:cNvSpPr/>
            <p:nvPr/>
          </p:nvSpPr>
          <p:spPr>
            <a:xfrm>
              <a:off x="5885638" y="1326562"/>
              <a:ext cx="889892" cy="1792575"/>
            </a:xfrm>
            <a:prstGeom prst="bracketPair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: 圆角 89">
                  <a:extLst>
                    <a:ext uri="{FF2B5EF4-FFF2-40B4-BE49-F238E27FC236}">
                      <a16:creationId xmlns:a16="http://schemas.microsoft.com/office/drawing/2014/main" id="{1025BAF4-0251-070A-02D6-FFE26F00A93C}"/>
                    </a:ext>
                  </a:extLst>
                </p:cNvPr>
                <p:cNvSpPr/>
                <p:nvPr/>
              </p:nvSpPr>
              <p:spPr>
                <a:xfrm>
                  <a:off x="6045316" y="1346490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: 圆角 89">
                  <a:extLst>
                    <a:ext uri="{FF2B5EF4-FFF2-40B4-BE49-F238E27FC236}">
                      <a16:creationId xmlns:a16="http://schemas.microsoft.com/office/drawing/2014/main" id="{1025BAF4-0251-070A-02D6-FFE26F00A9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316" y="1346490"/>
                  <a:ext cx="542971" cy="478221"/>
                </a:xfrm>
                <a:prstGeom prst="roundRect">
                  <a:avLst/>
                </a:prstGeom>
                <a:blipFill>
                  <a:blip r:embed="rId18"/>
                  <a:stretch>
                    <a:fillRect b="-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: 圆角 90">
                  <a:extLst>
                    <a:ext uri="{FF2B5EF4-FFF2-40B4-BE49-F238E27FC236}">
                      <a16:creationId xmlns:a16="http://schemas.microsoft.com/office/drawing/2014/main" id="{574A6B91-E27E-C871-86D5-8649CA7BE5AF}"/>
                    </a:ext>
                  </a:extLst>
                </p:cNvPr>
                <p:cNvSpPr/>
                <p:nvPr/>
              </p:nvSpPr>
              <p:spPr>
                <a:xfrm>
                  <a:off x="6034728" y="1929548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矩形: 圆角 90">
                  <a:extLst>
                    <a:ext uri="{FF2B5EF4-FFF2-40B4-BE49-F238E27FC236}">
                      <a16:creationId xmlns:a16="http://schemas.microsoft.com/office/drawing/2014/main" id="{574A6B91-E27E-C871-86D5-8649CA7BE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728" y="1929548"/>
                  <a:ext cx="542971" cy="478221"/>
                </a:xfrm>
                <a:prstGeom prst="roundRect">
                  <a:avLst/>
                </a:prstGeom>
                <a:blipFill>
                  <a:blip r:embed="rId19"/>
                  <a:stretch>
                    <a:fillRect b="-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5FB1133-81C1-B66F-98E2-50E24ECB65DD}"/>
                </a:ext>
              </a:extLst>
            </p:cNvPr>
            <p:cNvSpPr txBox="1"/>
            <p:nvPr/>
          </p:nvSpPr>
          <p:spPr>
            <a:xfrm>
              <a:off x="7112333" y="1947712"/>
              <a:ext cx="777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/>
                  </a:solidFill>
                </a:rPr>
                <a:t>=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368930D1-ADC6-12E9-805C-68D7B2EAD388}"/>
                </a:ext>
              </a:extLst>
            </p:cNvPr>
            <p:cNvSpPr txBox="1"/>
            <p:nvPr/>
          </p:nvSpPr>
          <p:spPr>
            <a:xfrm>
              <a:off x="5369455" y="1947713"/>
              <a:ext cx="777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/>
                  </a:solidFill>
                </a:rPr>
                <a:t>Q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94" name="双括号 93">
              <a:extLst>
                <a:ext uri="{FF2B5EF4-FFF2-40B4-BE49-F238E27FC236}">
                  <a16:creationId xmlns:a16="http://schemas.microsoft.com/office/drawing/2014/main" id="{D455ECA9-17D2-3D9E-871E-8B6A95D9C599}"/>
                </a:ext>
              </a:extLst>
            </p:cNvPr>
            <p:cNvSpPr/>
            <p:nvPr/>
          </p:nvSpPr>
          <p:spPr>
            <a:xfrm>
              <a:off x="7867229" y="1326562"/>
              <a:ext cx="889892" cy="1806541"/>
            </a:xfrm>
            <a:prstGeom prst="bracketPair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: 圆角 94">
                  <a:extLst>
                    <a:ext uri="{FF2B5EF4-FFF2-40B4-BE49-F238E27FC236}">
                      <a16:creationId xmlns:a16="http://schemas.microsoft.com/office/drawing/2014/main" id="{C7C0C20E-A6E8-5307-286D-7903DB9A855A}"/>
                    </a:ext>
                  </a:extLst>
                </p:cNvPr>
                <p:cNvSpPr/>
                <p:nvPr/>
              </p:nvSpPr>
              <p:spPr>
                <a:xfrm>
                  <a:off x="8026907" y="1346490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矩形: 圆角 94">
                  <a:extLst>
                    <a:ext uri="{FF2B5EF4-FFF2-40B4-BE49-F238E27FC236}">
                      <a16:creationId xmlns:a16="http://schemas.microsoft.com/office/drawing/2014/main" id="{C7C0C20E-A6E8-5307-286D-7903DB9A85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907" y="1346490"/>
                  <a:ext cx="542971" cy="478221"/>
                </a:xfrm>
                <a:prstGeom prst="roundRect">
                  <a:avLst/>
                </a:prstGeom>
                <a:blipFill>
                  <a:blip r:embed="rId20"/>
                  <a:stretch>
                    <a:fillRect b="-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: 圆角 96">
                  <a:extLst>
                    <a:ext uri="{FF2B5EF4-FFF2-40B4-BE49-F238E27FC236}">
                      <a16:creationId xmlns:a16="http://schemas.microsoft.com/office/drawing/2014/main" id="{93CEDF12-CF75-78B5-7352-0323B3B46790}"/>
                    </a:ext>
                  </a:extLst>
                </p:cNvPr>
                <p:cNvSpPr/>
                <p:nvPr/>
              </p:nvSpPr>
              <p:spPr>
                <a:xfrm>
                  <a:off x="8036286" y="1360456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7" name="矩形: 圆角 96">
                  <a:extLst>
                    <a:ext uri="{FF2B5EF4-FFF2-40B4-BE49-F238E27FC236}">
                      <a16:creationId xmlns:a16="http://schemas.microsoft.com/office/drawing/2014/main" id="{93CEDF12-CF75-78B5-7352-0323B3B46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286" y="1360456"/>
                  <a:ext cx="542971" cy="478221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: 圆角 97">
                  <a:extLst>
                    <a:ext uri="{FF2B5EF4-FFF2-40B4-BE49-F238E27FC236}">
                      <a16:creationId xmlns:a16="http://schemas.microsoft.com/office/drawing/2014/main" id="{FE40B110-BCFC-F310-FF65-FE683156B1B3}"/>
                    </a:ext>
                  </a:extLst>
                </p:cNvPr>
                <p:cNvSpPr/>
                <p:nvPr/>
              </p:nvSpPr>
              <p:spPr>
                <a:xfrm>
                  <a:off x="8026906" y="1950504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8" name="矩形: 圆角 97">
                  <a:extLst>
                    <a:ext uri="{FF2B5EF4-FFF2-40B4-BE49-F238E27FC236}">
                      <a16:creationId xmlns:a16="http://schemas.microsoft.com/office/drawing/2014/main" id="{FE40B110-BCFC-F310-FF65-FE683156B1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906" y="1950504"/>
                  <a:ext cx="542971" cy="478221"/>
                </a:xfrm>
                <a:prstGeom prst="round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9A26FD16-906F-34EC-15D2-B799D0FB484C}"/>
                    </a:ext>
                  </a:extLst>
                </p:cNvPr>
                <p:cNvSpPr txBox="1"/>
                <p:nvPr/>
              </p:nvSpPr>
              <p:spPr>
                <a:xfrm>
                  <a:off x="8916798" y="1947712"/>
                  <a:ext cx="116357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FF0000"/>
                      </a:solidFill>
                    </a:rPr>
                    <a:t>×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p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9A26FD16-906F-34EC-15D2-B799D0FB4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6798" y="1947712"/>
                  <a:ext cx="1163571" cy="461665"/>
                </a:xfrm>
                <a:prstGeom prst="rect">
                  <a:avLst/>
                </a:prstGeom>
                <a:blipFill>
                  <a:blip r:embed="rId23"/>
                  <a:stretch>
                    <a:fillRect l="-8377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双括号 100">
              <a:extLst>
                <a:ext uri="{FF2B5EF4-FFF2-40B4-BE49-F238E27FC236}">
                  <a16:creationId xmlns:a16="http://schemas.microsoft.com/office/drawing/2014/main" id="{A34C5A2F-87B8-B021-006B-1622425FF03F}"/>
                </a:ext>
              </a:extLst>
            </p:cNvPr>
            <p:cNvSpPr/>
            <p:nvPr/>
          </p:nvSpPr>
          <p:spPr>
            <a:xfrm>
              <a:off x="5885638" y="3220885"/>
              <a:ext cx="889892" cy="1806541"/>
            </a:xfrm>
            <a:prstGeom prst="bracketPair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4EF9169B-6D47-3CFE-1259-CC0DF21C629D}"/>
                    </a:ext>
                  </a:extLst>
                </p:cNvPr>
                <p:cNvSpPr/>
                <p:nvPr/>
              </p:nvSpPr>
              <p:spPr>
                <a:xfrm>
                  <a:off x="6045316" y="3240813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矩形: 圆角 101">
                  <a:extLst>
                    <a:ext uri="{FF2B5EF4-FFF2-40B4-BE49-F238E27FC236}">
                      <a16:creationId xmlns:a16="http://schemas.microsoft.com/office/drawing/2014/main" id="{4EF9169B-6D47-3CFE-1259-CC0DF21C6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316" y="3240813"/>
                  <a:ext cx="542971" cy="478221"/>
                </a:xfrm>
                <a:prstGeom prst="roundRect">
                  <a:avLst/>
                </a:prstGeom>
                <a:blipFill>
                  <a:blip r:embed="rId24"/>
                  <a:stretch>
                    <a:fillRect b="-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5E81BB0F-5385-75EA-F4D6-5FCD4F452F28}"/>
                    </a:ext>
                  </a:extLst>
                </p:cNvPr>
                <p:cNvSpPr/>
                <p:nvPr/>
              </p:nvSpPr>
              <p:spPr>
                <a:xfrm>
                  <a:off x="6034728" y="3823871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矩形: 圆角 102">
                  <a:extLst>
                    <a:ext uri="{FF2B5EF4-FFF2-40B4-BE49-F238E27FC236}">
                      <a16:creationId xmlns:a16="http://schemas.microsoft.com/office/drawing/2014/main" id="{5E81BB0F-5385-75EA-F4D6-5FCD4F452F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4728" y="3823871"/>
                  <a:ext cx="542971" cy="478221"/>
                </a:xfrm>
                <a:prstGeom prst="roundRect">
                  <a:avLst/>
                </a:prstGeom>
                <a:blipFill>
                  <a:blip r:embed="rId25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B32D439-3B6A-1235-632F-30230C6CE006}"/>
                </a:ext>
              </a:extLst>
            </p:cNvPr>
            <p:cNvSpPr txBox="1"/>
            <p:nvPr/>
          </p:nvSpPr>
          <p:spPr>
            <a:xfrm>
              <a:off x="7112333" y="3844827"/>
              <a:ext cx="777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/>
                  </a:solidFill>
                </a:rPr>
                <a:t>=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7FE29448-D1CF-D1E6-3E95-591CFAF3200C}"/>
                </a:ext>
              </a:extLst>
            </p:cNvPr>
            <p:cNvSpPr txBox="1"/>
            <p:nvPr/>
          </p:nvSpPr>
          <p:spPr>
            <a:xfrm>
              <a:off x="5369455" y="3870914"/>
              <a:ext cx="777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/>
                  </a:solidFill>
                </a:rPr>
                <a:t>K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106" name="双括号 105">
              <a:extLst>
                <a:ext uri="{FF2B5EF4-FFF2-40B4-BE49-F238E27FC236}">
                  <a16:creationId xmlns:a16="http://schemas.microsoft.com/office/drawing/2014/main" id="{28AC892A-1CBE-2A3B-53EF-3CF6D5F42CD0}"/>
                </a:ext>
              </a:extLst>
            </p:cNvPr>
            <p:cNvSpPr/>
            <p:nvPr/>
          </p:nvSpPr>
          <p:spPr>
            <a:xfrm>
              <a:off x="7867229" y="3220885"/>
              <a:ext cx="889892" cy="1806541"/>
            </a:xfrm>
            <a:prstGeom prst="bracketPair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5F98C757-3C46-9522-8569-FC3706D523E1}"/>
                    </a:ext>
                  </a:extLst>
                </p:cNvPr>
                <p:cNvSpPr/>
                <p:nvPr/>
              </p:nvSpPr>
              <p:spPr>
                <a:xfrm>
                  <a:off x="8026907" y="3240813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矩形: 圆角 106">
                  <a:extLst>
                    <a:ext uri="{FF2B5EF4-FFF2-40B4-BE49-F238E27FC236}">
                      <a16:creationId xmlns:a16="http://schemas.microsoft.com/office/drawing/2014/main" id="{5F98C757-3C46-9522-8569-FC3706D523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907" y="3240813"/>
                  <a:ext cx="542971" cy="478221"/>
                </a:xfrm>
                <a:prstGeom prst="roundRect">
                  <a:avLst/>
                </a:prstGeom>
                <a:blipFill>
                  <a:blip r:embed="rId26"/>
                  <a:stretch>
                    <a:fillRect b="-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: 圆角 107">
                  <a:extLst>
                    <a:ext uri="{FF2B5EF4-FFF2-40B4-BE49-F238E27FC236}">
                      <a16:creationId xmlns:a16="http://schemas.microsoft.com/office/drawing/2014/main" id="{8EF4F185-D9DB-0F04-13A4-96B25F79B55C}"/>
                    </a:ext>
                  </a:extLst>
                </p:cNvPr>
                <p:cNvSpPr/>
                <p:nvPr/>
              </p:nvSpPr>
              <p:spPr>
                <a:xfrm>
                  <a:off x="8036286" y="3254779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8" name="矩形: 圆角 107">
                  <a:extLst>
                    <a:ext uri="{FF2B5EF4-FFF2-40B4-BE49-F238E27FC236}">
                      <a16:creationId xmlns:a16="http://schemas.microsoft.com/office/drawing/2014/main" id="{8EF4F185-D9DB-0F04-13A4-96B25F79B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286" y="3254779"/>
                  <a:ext cx="542971" cy="478221"/>
                </a:xfrm>
                <a:prstGeom prst="round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: 圆角 108">
                  <a:extLst>
                    <a:ext uri="{FF2B5EF4-FFF2-40B4-BE49-F238E27FC236}">
                      <a16:creationId xmlns:a16="http://schemas.microsoft.com/office/drawing/2014/main" id="{885A7AE8-751F-5985-91A6-B991B3A0E5DE}"/>
                    </a:ext>
                  </a:extLst>
                </p:cNvPr>
                <p:cNvSpPr/>
                <p:nvPr/>
              </p:nvSpPr>
              <p:spPr>
                <a:xfrm>
                  <a:off x="8026906" y="3844827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矩形: 圆角 108">
                  <a:extLst>
                    <a:ext uri="{FF2B5EF4-FFF2-40B4-BE49-F238E27FC236}">
                      <a16:creationId xmlns:a16="http://schemas.microsoft.com/office/drawing/2014/main" id="{885A7AE8-751F-5985-91A6-B991B3A0E5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906" y="3844827"/>
                  <a:ext cx="542971" cy="478221"/>
                </a:xfrm>
                <a:prstGeom prst="round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84724943-DB82-FE71-4F77-104127E0C998}"/>
                    </a:ext>
                  </a:extLst>
                </p:cNvPr>
                <p:cNvSpPr txBox="1"/>
                <p:nvPr/>
              </p:nvSpPr>
              <p:spPr>
                <a:xfrm>
                  <a:off x="8934644" y="3844827"/>
                  <a:ext cx="1163571" cy="4780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FFC000"/>
                      </a:solidFill>
                    </a:rPr>
                    <a:t>×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84724943-DB82-FE71-4F77-104127E0C9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644" y="3844827"/>
                  <a:ext cx="1163571" cy="478080"/>
                </a:xfrm>
                <a:prstGeom prst="rect">
                  <a:avLst/>
                </a:prstGeom>
                <a:blipFill>
                  <a:blip r:embed="rId29"/>
                  <a:stretch>
                    <a:fillRect l="-8377" t="-6410" b="-294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: 圆角 111">
                  <a:extLst>
                    <a:ext uri="{FF2B5EF4-FFF2-40B4-BE49-F238E27FC236}">
                      <a16:creationId xmlns:a16="http://schemas.microsoft.com/office/drawing/2014/main" id="{D9A94B03-709A-6482-07F9-258DA63E2E95}"/>
                    </a:ext>
                  </a:extLst>
                </p:cNvPr>
                <p:cNvSpPr/>
                <p:nvPr/>
              </p:nvSpPr>
              <p:spPr>
                <a:xfrm>
                  <a:off x="6054695" y="3240812"/>
                  <a:ext cx="542971" cy="478221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矩形: 圆角 111">
                  <a:extLst>
                    <a:ext uri="{FF2B5EF4-FFF2-40B4-BE49-F238E27FC236}">
                      <a16:creationId xmlns:a16="http://schemas.microsoft.com/office/drawing/2014/main" id="{D9A94B03-709A-6482-07F9-258DA63E2E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695" y="3240812"/>
                  <a:ext cx="542971" cy="478221"/>
                </a:xfrm>
                <a:prstGeom prst="round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: 圆角 112">
                  <a:extLst>
                    <a:ext uri="{FF2B5EF4-FFF2-40B4-BE49-F238E27FC236}">
                      <a16:creationId xmlns:a16="http://schemas.microsoft.com/office/drawing/2014/main" id="{0DAEFC19-B312-95C9-33A7-2AB4F6DF45AF}"/>
                    </a:ext>
                  </a:extLst>
                </p:cNvPr>
                <p:cNvSpPr/>
                <p:nvPr/>
              </p:nvSpPr>
              <p:spPr>
                <a:xfrm>
                  <a:off x="6029403" y="3816806"/>
                  <a:ext cx="542971" cy="478221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矩形: 圆角 112">
                  <a:extLst>
                    <a:ext uri="{FF2B5EF4-FFF2-40B4-BE49-F238E27FC236}">
                      <a16:creationId xmlns:a16="http://schemas.microsoft.com/office/drawing/2014/main" id="{0DAEFC19-B312-95C9-33A7-2AB4F6DF4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9403" y="3816806"/>
                  <a:ext cx="542971" cy="478221"/>
                </a:xfrm>
                <a:prstGeom prst="round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双括号 113">
              <a:extLst>
                <a:ext uri="{FF2B5EF4-FFF2-40B4-BE49-F238E27FC236}">
                  <a16:creationId xmlns:a16="http://schemas.microsoft.com/office/drawing/2014/main" id="{F1874ED8-4EA3-F5B4-64CA-23CD16951BDE}"/>
                </a:ext>
              </a:extLst>
            </p:cNvPr>
            <p:cNvSpPr/>
            <p:nvPr/>
          </p:nvSpPr>
          <p:spPr>
            <a:xfrm>
              <a:off x="5895017" y="5158804"/>
              <a:ext cx="889892" cy="1699196"/>
            </a:xfrm>
            <a:prstGeom prst="bracketPair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: 圆角 114">
                  <a:extLst>
                    <a:ext uri="{FF2B5EF4-FFF2-40B4-BE49-F238E27FC236}">
                      <a16:creationId xmlns:a16="http://schemas.microsoft.com/office/drawing/2014/main" id="{08ED8F30-E65A-B43B-341F-68DC1625A87D}"/>
                    </a:ext>
                  </a:extLst>
                </p:cNvPr>
                <p:cNvSpPr/>
                <p:nvPr/>
              </p:nvSpPr>
              <p:spPr>
                <a:xfrm>
                  <a:off x="6054695" y="5178732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矩形: 圆角 114">
                  <a:extLst>
                    <a:ext uri="{FF2B5EF4-FFF2-40B4-BE49-F238E27FC236}">
                      <a16:creationId xmlns:a16="http://schemas.microsoft.com/office/drawing/2014/main" id="{08ED8F30-E65A-B43B-341F-68DC1625A8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695" y="5178732"/>
                  <a:ext cx="542971" cy="478221"/>
                </a:xfrm>
                <a:prstGeom prst="roundRect">
                  <a:avLst/>
                </a:prstGeom>
                <a:blipFill>
                  <a:blip r:embed="rId32"/>
                  <a:stretch>
                    <a:fillRect b="-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0117DB2B-6839-E197-36B7-37B6339602F2}"/>
                    </a:ext>
                  </a:extLst>
                </p:cNvPr>
                <p:cNvSpPr/>
                <p:nvPr/>
              </p:nvSpPr>
              <p:spPr>
                <a:xfrm>
                  <a:off x="6044107" y="5761790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: 圆角 115">
                  <a:extLst>
                    <a:ext uri="{FF2B5EF4-FFF2-40B4-BE49-F238E27FC236}">
                      <a16:creationId xmlns:a16="http://schemas.microsoft.com/office/drawing/2014/main" id="{0117DB2B-6839-E197-36B7-37B6339602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4107" y="5761790"/>
                  <a:ext cx="542971" cy="478221"/>
                </a:xfrm>
                <a:prstGeom prst="roundRect">
                  <a:avLst/>
                </a:prstGeom>
                <a:blipFill>
                  <a:blip r:embed="rId33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079C854C-35B7-97DC-B524-389658578808}"/>
                </a:ext>
              </a:extLst>
            </p:cNvPr>
            <p:cNvSpPr txBox="1"/>
            <p:nvPr/>
          </p:nvSpPr>
          <p:spPr>
            <a:xfrm>
              <a:off x="7112333" y="5770464"/>
              <a:ext cx="777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/>
                  </a:solidFill>
                </a:rPr>
                <a:t>=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2EC9F486-4722-05CA-33EA-A08E30E0E431}"/>
                </a:ext>
              </a:extLst>
            </p:cNvPr>
            <p:cNvSpPr txBox="1"/>
            <p:nvPr/>
          </p:nvSpPr>
          <p:spPr>
            <a:xfrm>
              <a:off x="5369455" y="5808016"/>
              <a:ext cx="777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3"/>
                  </a:solidFill>
                </a:rPr>
                <a:t>V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p:sp>
          <p:nvSpPr>
            <p:cNvPr id="119" name="双括号 118">
              <a:extLst>
                <a:ext uri="{FF2B5EF4-FFF2-40B4-BE49-F238E27FC236}">
                  <a16:creationId xmlns:a16="http://schemas.microsoft.com/office/drawing/2014/main" id="{DE650AE6-0900-F0BA-AFDB-E7294A5571E1}"/>
                </a:ext>
              </a:extLst>
            </p:cNvPr>
            <p:cNvSpPr/>
            <p:nvPr/>
          </p:nvSpPr>
          <p:spPr>
            <a:xfrm>
              <a:off x="7876608" y="5158804"/>
              <a:ext cx="889892" cy="1699196"/>
            </a:xfrm>
            <a:prstGeom prst="bracketPair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: 圆角 119">
                  <a:extLst>
                    <a:ext uri="{FF2B5EF4-FFF2-40B4-BE49-F238E27FC236}">
                      <a16:creationId xmlns:a16="http://schemas.microsoft.com/office/drawing/2014/main" id="{16C280A6-EDD5-5E0E-86B6-B0324A9025B9}"/>
                    </a:ext>
                  </a:extLst>
                </p:cNvPr>
                <p:cNvSpPr/>
                <p:nvPr/>
              </p:nvSpPr>
              <p:spPr>
                <a:xfrm>
                  <a:off x="8036286" y="5178732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矩形: 圆角 119">
                  <a:extLst>
                    <a:ext uri="{FF2B5EF4-FFF2-40B4-BE49-F238E27FC236}">
                      <a16:creationId xmlns:a16="http://schemas.microsoft.com/office/drawing/2014/main" id="{16C280A6-EDD5-5E0E-86B6-B0324A9025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286" y="5178732"/>
                  <a:ext cx="542971" cy="478221"/>
                </a:xfrm>
                <a:prstGeom prst="roundRect">
                  <a:avLst/>
                </a:prstGeom>
                <a:blipFill>
                  <a:blip r:embed="rId34"/>
                  <a:stretch>
                    <a:fillRect b="-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: 圆角 120">
                  <a:extLst>
                    <a:ext uri="{FF2B5EF4-FFF2-40B4-BE49-F238E27FC236}">
                      <a16:creationId xmlns:a16="http://schemas.microsoft.com/office/drawing/2014/main" id="{C0E01B12-64E0-A71B-EB39-2E30CFEA47FC}"/>
                    </a:ext>
                  </a:extLst>
                </p:cNvPr>
                <p:cNvSpPr/>
                <p:nvPr/>
              </p:nvSpPr>
              <p:spPr>
                <a:xfrm>
                  <a:off x="8045665" y="5192698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1" name="矩形: 圆角 120">
                  <a:extLst>
                    <a:ext uri="{FF2B5EF4-FFF2-40B4-BE49-F238E27FC236}">
                      <a16:creationId xmlns:a16="http://schemas.microsoft.com/office/drawing/2014/main" id="{C0E01B12-64E0-A71B-EB39-2E30CFEA47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665" y="5192698"/>
                  <a:ext cx="542971" cy="478221"/>
                </a:xfrm>
                <a:prstGeom prst="round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: 圆角 121">
                  <a:extLst>
                    <a:ext uri="{FF2B5EF4-FFF2-40B4-BE49-F238E27FC236}">
                      <a16:creationId xmlns:a16="http://schemas.microsoft.com/office/drawing/2014/main" id="{EF95074B-CBC3-6609-C73D-C35664DBA733}"/>
                    </a:ext>
                  </a:extLst>
                </p:cNvPr>
                <p:cNvSpPr/>
                <p:nvPr/>
              </p:nvSpPr>
              <p:spPr>
                <a:xfrm>
                  <a:off x="8045663" y="5757966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2" name="矩形: 圆角 121">
                  <a:extLst>
                    <a:ext uri="{FF2B5EF4-FFF2-40B4-BE49-F238E27FC236}">
                      <a16:creationId xmlns:a16="http://schemas.microsoft.com/office/drawing/2014/main" id="{EF95074B-CBC3-6609-C73D-C35664DBA7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663" y="5757966"/>
                  <a:ext cx="542971" cy="478221"/>
                </a:xfrm>
                <a:prstGeom prst="round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187C095-D9DF-24D9-3188-6E66C2F68723}"/>
                    </a:ext>
                  </a:extLst>
                </p:cNvPr>
                <p:cNvSpPr txBox="1"/>
                <p:nvPr/>
              </p:nvSpPr>
              <p:spPr>
                <a:xfrm>
                  <a:off x="8934643" y="5757966"/>
                  <a:ext cx="116357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0070C0"/>
                      </a:solidFill>
                    </a:rPr>
                    <a:t>×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p>
                      </m:sSup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4187C095-D9DF-24D9-3188-6E66C2F687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643" y="5757966"/>
                  <a:ext cx="1163571" cy="461665"/>
                </a:xfrm>
                <a:prstGeom prst="rect">
                  <a:avLst/>
                </a:prstGeom>
                <a:blipFill>
                  <a:blip r:embed="rId37"/>
                  <a:stretch>
                    <a:fillRect l="-8377" t="-10667" b="-30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: 圆角 123">
                  <a:extLst>
                    <a:ext uri="{FF2B5EF4-FFF2-40B4-BE49-F238E27FC236}">
                      <a16:creationId xmlns:a16="http://schemas.microsoft.com/office/drawing/2014/main" id="{16250FC7-6913-6564-B715-35BACF5FCB8E}"/>
                    </a:ext>
                  </a:extLst>
                </p:cNvPr>
                <p:cNvSpPr/>
                <p:nvPr/>
              </p:nvSpPr>
              <p:spPr>
                <a:xfrm>
                  <a:off x="6068477" y="5176153"/>
                  <a:ext cx="542971" cy="478221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矩形: 圆角 123">
                  <a:extLst>
                    <a:ext uri="{FF2B5EF4-FFF2-40B4-BE49-F238E27FC236}">
                      <a16:creationId xmlns:a16="http://schemas.microsoft.com/office/drawing/2014/main" id="{16250FC7-6913-6564-B715-35BACF5FCB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477" y="5176153"/>
                  <a:ext cx="542971" cy="478221"/>
                </a:xfrm>
                <a:prstGeom prst="round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: 圆角 124">
                  <a:extLst>
                    <a:ext uri="{FF2B5EF4-FFF2-40B4-BE49-F238E27FC236}">
                      <a16:creationId xmlns:a16="http://schemas.microsoft.com/office/drawing/2014/main" id="{29A78822-6C0D-329A-41DC-A00D991C0A13}"/>
                    </a:ext>
                  </a:extLst>
                </p:cNvPr>
                <p:cNvSpPr/>
                <p:nvPr/>
              </p:nvSpPr>
              <p:spPr>
                <a:xfrm>
                  <a:off x="6054694" y="5757967"/>
                  <a:ext cx="542971" cy="478221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矩形: 圆角 124">
                  <a:extLst>
                    <a:ext uri="{FF2B5EF4-FFF2-40B4-BE49-F238E27FC236}">
                      <a16:creationId xmlns:a16="http://schemas.microsoft.com/office/drawing/2014/main" id="{29A78822-6C0D-329A-41DC-A00D991C0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694" y="5757967"/>
                  <a:ext cx="542971" cy="478221"/>
                </a:xfrm>
                <a:prstGeom prst="round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E4FE94D6-369B-4725-EEEA-9A0F041C071A}"/>
                    </a:ext>
                  </a:extLst>
                </p:cNvPr>
                <p:cNvSpPr/>
                <p:nvPr/>
              </p:nvSpPr>
              <p:spPr>
                <a:xfrm>
                  <a:off x="6029402" y="2601228"/>
                  <a:ext cx="542971" cy="478221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矩形: 圆角 1">
                  <a:extLst>
                    <a:ext uri="{FF2B5EF4-FFF2-40B4-BE49-F238E27FC236}">
                      <a16:creationId xmlns:a16="http://schemas.microsoft.com/office/drawing/2014/main" id="{E4FE94D6-369B-4725-EEEA-9A0F041C0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9402" y="2601228"/>
                  <a:ext cx="542971" cy="478221"/>
                </a:xfrm>
                <a:prstGeom prst="roundRect">
                  <a:avLst/>
                </a:prstGeom>
                <a:blipFill>
                  <a:blip r:embed="rId40"/>
                  <a:stretch>
                    <a:fillRect b="-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FAB53F26-51DA-BE27-F670-8C566E2C2748}"/>
                    </a:ext>
                  </a:extLst>
                </p:cNvPr>
                <p:cNvSpPr/>
                <p:nvPr/>
              </p:nvSpPr>
              <p:spPr>
                <a:xfrm>
                  <a:off x="8026905" y="2640916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矩形: 圆角 2">
                  <a:extLst>
                    <a:ext uri="{FF2B5EF4-FFF2-40B4-BE49-F238E27FC236}">
                      <a16:creationId xmlns:a16="http://schemas.microsoft.com/office/drawing/2014/main" id="{FAB53F26-51DA-BE27-F670-8C566E2C27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905" y="2640916"/>
                  <a:ext cx="542971" cy="478221"/>
                </a:xfrm>
                <a:prstGeom prst="round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EBDAABD-CB54-93C6-09FE-B16E51C0EC20}"/>
                </a:ext>
              </a:extLst>
            </p:cNvPr>
            <p:cNvSpPr txBox="1"/>
            <p:nvPr/>
          </p:nvSpPr>
          <p:spPr>
            <a:xfrm>
              <a:off x="6127807" y="2260271"/>
              <a:ext cx="39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3"/>
                  </a:solidFill>
                </a:rPr>
                <a:t>…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735181E-3298-C9CA-DA70-3F36594D1D6E}"/>
                </a:ext>
              </a:extLst>
            </p:cNvPr>
            <p:cNvSpPr txBox="1"/>
            <p:nvPr/>
          </p:nvSpPr>
          <p:spPr>
            <a:xfrm>
              <a:off x="8109398" y="2292155"/>
              <a:ext cx="39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3"/>
                  </a:solidFill>
                </a:rPr>
                <a:t>…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FCE08903-9DF0-7127-3A28-C19D734949B2}"/>
                    </a:ext>
                  </a:extLst>
                </p:cNvPr>
                <p:cNvSpPr/>
                <p:nvPr/>
              </p:nvSpPr>
              <p:spPr>
                <a:xfrm>
                  <a:off x="6029402" y="4490511"/>
                  <a:ext cx="542971" cy="478221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FCE08903-9DF0-7127-3A28-C19D734949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9402" y="4490511"/>
                  <a:ext cx="542971" cy="478221"/>
                </a:xfrm>
                <a:prstGeom prst="round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7E4E6480-EAF3-8DFF-E8C8-2AFCDD149854}"/>
                    </a:ext>
                  </a:extLst>
                </p:cNvPr>
                <p:cNvSpPr/>
                <p:nvPr/>
              </p:nvSpPr>
              <p:spPr>
                <a:xfrm>
                  <a:off x="8026905" y="4496375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7E4E6480-EAF3-8DFF-E8C8-2AFCDD1498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905" y="4496375"/>
                  <a:ext cx="542971" cy="478221"/>
                </a:xfrm>
                <a:prstGeom prst="round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3B75CD3-B0A4-5534-FE16-8CD6DD3AFB68}"/>
                </a:ext>
              </a:extLst>
            </p:cNvPr>
            <p:cNvSpPr txBox="1"/>
            <p:nvPr/>
          </p:nvSpPr>
          <p:spPr>
            <a:xfrm>
              <a:off x="6127807" y="4140900"/>
              <a:ext cx="39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3"/>
                  </a:solidFill>
                </a:rPr>
                <a:t>…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E9FF1A8-318C-CBA7-D048-9CCACE5AE91A}"/>
                </a:ext>
              </a:extLst>
            </p:cNvPr>
            <p:cNvSpPr txBox="1"/>
            <p:nvPr/>
          </p:nvSpPr>
          <p:spPr>
            <a:xfrm>
              <a:off x="8109398" y="4155628"/>
              <a:ext cx="39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3"/>
                  </a:solidFill>
                </a:rPr>
                <a:t>…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9F010937-6F85-E9C6-492B-70ADCA2F4217}"/>
                    </a:ext>
                  </a:extLst>
                </p:cNvPr>
                <p:cNvSpPr/>
                <p:nvPr/>
              </p:nvSpPr>
              <p:spPr>
                <a:xfrm>
                  <a:off x="6044106" y="6326210"/>
                  <a:ext cx="542971" cy="478221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9F010937-6F85-E9C6-492B-70ADCA2F4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4106" y="6326210"/>
                  <a:ext cx="542971" cy="478221"/>
                </a:xfrm>
                <a:prstGeom prst="round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29AD6FA8-B6D5-1DC4-F4AC-1A8B99FC7E26}"/>
                    </a:ext>
                  </a:extLst>
                </p:cNvPr>
                <p:cNvSpPr/>
                <p:nvPr/>
              </p:nvSpPr>
              <p:spPr>
                <a:xfrm>
                  <a:off x="8036283" y="6326211"/>
                  <a:ext cx="542971" cy="478221"/>
                </a:xfrm>
                <a:prstGeom prst="roundRect">
                  <a:avLst/>
                </a:prstGeom>
                <a:solidFill>
                  <a:srgbClr val="FEB88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29AD6FA8-B6D5-1DC4-F4AC-1A8B99FC7E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6283" y="6326211"/>
                  <a:ext cx="542971" cy="478221"/>
                </a:xfrm>
                <a:prstGeom prst="round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F6EF385-AD69-1C91-FB44-D6420739AC90}"/>
                </a:ext>
              </a:extLst>
            </p:cNvPr>
            <p:cNvSpPr txBox="1"/>
            <p:nvPr/>
          </p:nvSpPr>
          <p:spPr>
            <a:xfrm>
              <a:off x="6140238" y="6034966"/>
              <a:ext cx="39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3"/>
                  </a:solidFill>
                </a:rPr>
                <a:t>…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13623BF-ABDA-F6E4-2AD7-E71C08FC7984}"/>
                </a:ext>
              </a:extLst>
            </p:cNvPr>
            <p:cNvSpPr txBox="1"/>
            <p:nvPr/>
          </p:nvSpPr>
          <p:spPr>
            <a:xfrm>
              <a:off x="8118778" y="6038093"/>
              <a:ext cx="396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accent3"/>
                  </a:solidFill>
                </a:rPr>
                <a:t>…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06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965C73-B604-8678-3B77-67237F31856A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59E26-B674-A2E7-8D67-14890AEE394A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DD944-C2A7-0B55-3FF2-2E2D0D7A2DDD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Self-Attention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52B6B5-9319-01D3-77F5-31BFA09AD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1" y="1486093"/>
            <a:ext cx="4841192" cy="82991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07417B-684D-58D4-7C2D-ABB2A3F3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59" y="0"/>
            <a:ext cx="3453041" cy="24521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4A77CF-0B8A-AA46-F531-BCE4970D2A99}"/>
              </a:ext>
            </a:extLst>
          </p:cNvPr>
          <p:cNvSpPr txBox="1"/>
          <p:nvPr/>
        </p:nvSpPr>
        <p:spPr>
          <a:xfrm>
            <a:off x="5401012" y="129344"/>
            <a:ext cx="3485793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所有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q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、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k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做点积，即相当于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Q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、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K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做矩阵乘法，再通过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softmax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完成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V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的权重计算。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× V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完成自注意力计算。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2FDE131-F790-DC6F-7533-A46A629F10EB}"/>
              </a:ext>
            </a:extLst>
          </p:cNvPr>
          <p:cNvCxnSpPr>
            <a:stCxn id="62" idx="0"/>
            <a:endCxn id="19" idx="2"/>
          </p:cNvCxnSpPr>
          <p:nvPr/>
        </p:nvCxnSpPr>
        <p:spPr>
          <a:xfrm flipH="1" flipV="1">
            <a:off x="1348886" y="3199585"/>
            <a:ext cx="3" cy="1328882"/>
          </a:xfrm>
          <a:prstGeom prst="straightConnector1">
            <a:avLst/>
          </a:prstGeom>
          <a:ln w="190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B622B68-24CC-F110-2667-F112BF777E5B}"/>
              </a:ext>
            </a:extLst>
          </p:cNvPr>
          <p:cNvCxnSpPr>
            <a:stCxn id="77" idx="0"/>
            <a:endCxn id="40" idx="2"/>
          </p:cNvCxnSpPr>
          <p:nvPr/>
        </p:nvCxnSpPr>
        <p:spPr>
          <a:xfrm flipH="1" flipV="1">
            <a:off x="3445664" y="3192423"/>
            <a:ext cx="3" cy="1325361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64498D7-6CB5-B6A9-2757-71E020C7BEA4}"/>
              </a:ext>
            </a:extLst>
          </p:cNvPr>
          <p:cNvCxnSpPr>
            <a:stCxn id="75" idx="0"/>
            <a:endCxn id="32" idx="2"/>
          </p:cNvCxnSpPr>
          <p:nvPr/>
        </p:nvCxnSpPr>
        <p:spPr>
          <a:xfrm flipH="1" flipV="1">
            <a:off x="2736314" y="3194649"/>
            <a:ext cx="1" cy="1312452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DB5A4C7-E245-69C9-BE8C-2186856963CB}"/>
              </a:ext>
            </a:extLst>
          </p:cNvPr>
          <p:cNvCxnSpPr>
            <a:cxnSpLocks/>
            <a:stCxn id="58" idx="0"/>
            <a:endCxn id="17" idx="2"/>
          </p:cNvCxnSpPr>
          <p:nvPr/>
        </p:nvCxnSpPr>
        <p:spPr>
          <a:xfrm flipH="1" flipV="1">
            <a:off x="639536" y="3195885"/>
            <a:ext cx="1" cy="1321899"/>
          </a:xfrm>
          <a:prstGeom prst="straightConnector1">
            <a:avLst/>
          </a:prstGeom>
          <a:ln w="19050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23AE6205-9BC2-6145-F3B3-27942F052D5C}"/>
              </a:ext>
            </a:extLst>
          </p:cNvPr>
          <p:cNvCxnSpPr>
            <a:cxnSpLocks/>
          </p:cNvCxnSpPr>
          <p:nvPr/>
        </p:nvCxnSpPr>
        <p:spPr>
          <a:xfrm flipH="1" flipV="1">
            <a:off x="3445667" y="5401358"/>
            <a:ext cx="1" cy="88364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ADC0040-E78B-C76C-E7E6-7835BD33A941}"/>
              </a:ext>
            </a:extLst>
          </p:cNvPr>
          <p:cNvCxnSpPr>
            <a:cxnSpLocks/>
            <a:endCxn id="75" idx="2"/>
          </p:cNvCxnSpPr>
          <p:nvPr/>
        </p:nvCxnSpPr>
        <p:spPr>
          <a:xfrm flipH="1" flipV="1">
            <a:off x="2736315" y="4985322"/>
            <a:ext cx="709349" cy="454805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60A30A9E-D9CA-F57A-60D7-EFDA15D1EE8A}"/>
                  </a:ext>
                </a:extLst>
              </p:cNvPr>
              <p:cNvSpPr/>
              <p:nvPr/>
            </p:nvSpPr>
            <p:spPr>
              <a:xfrm>
                <a:off x="2464829" y="4507101"/>
                <a:ext cx="542971" cy="478221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60A30A9E-D9CA-F57A-60D7-EFDA15D1E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829" y="4507101"/>
                <a:ext cx="542971" cy="478221"/>
              </a:xfrm>
              <a:prstGeom prst="roundRect">
                <a:avLst/>
              </a:prstGeom>
              <a:blipFill>
                <a:blip r:embed="rId4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2B72618-8A08-6761-17D3-331DFC3903CC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3445666" y="4996005"/>
            <a:ext cx="1" cy="44674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id="{88F8650F-5A30-1218-E41F-5BDF4CE16874}"/>
                  </a:ext>
                </a:extLst>
              </p:cNvPr>
              <p:cNvSpPr/>
              <p:nvPr/>
            </p:nvSpPr>
            <p:spPr>
              <a:xfrm>
                <a:off x="3174181" y="4517784"/>
                <a:ext cx="542971" cy="478221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id="{88F8650F-5A30-1218-E41F-5BDF4CE16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81" y="4517784"/>
                <a:ext cx="542971" cy="47822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620AB68A-437A-4089-2CB3-05B3AEA83D79}"/>
                  </a:ext>
                </a:extLst>
              </p:cNvPr>
              <p:cNvSpPr/>
              <p:nvPr/>
            </p:nvSpPr>
            <p:spPr>
              <a:xfrm>
                <a:off x="3883532" y="4513341"/>
                <a:ext cx="542971" cy="47822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620AB68A-437A-4089-2CB3-05B3AEA83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32" y="4513341"/>
                <a:ext cx="542971" cy="47822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5C00C6C7-0A02-BE3F-F2BB-F39CFFDAF112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3445665" y="4991562"/>
            <a:ext cx="709353" cy="45118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BDB826E-5DD5-EEB8-5F3D-0EAF7939EBD6}"/>
              </a:ext>
            </a:extLst>
          </p:cNvPr>
          <p:cNvCxnSpPr>
            <a:stCxn id="41" idx="0"/>
          </p:cNvCxnSpPr>
          <p:nvPr/>
        </p:nvCxnSpPr>
        <p:spPr>
          <a:xfrm flipH="1" flipV="1">
            <a:off x="1348889" y="5412041"/>
            <a:ext cx="1" cy="88364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801A31FF-8CF4-9000-82FE-8B587409CE5C}"/>
                  </a:ext>
                </a:extLst>
              </p:cNvPr>
              <p:cNvSpPr/>
              <p:nvPr/>
            </p:nvSpPr>
            <p:spPr>
              <a:xfrm>
                <a:off x="1077404" y="6295685"/>
                <a:ext cx="542971" cy="478221"/>
              </a:xfrm>
              <a:prstGeom prst="roundRect">
                <a:avLst/>
              </a:prstGeom>
              <a:solidFill>
                <a:srgbClr val="FEB88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801A31FF-8CF4-9000-82FE-8B587409C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04" y="6295685"/>
                <a:ext cx="542971" cy="47822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07450120-746F-6A51-FBC1-0C094F637551}"/>
                  </a:ext>
                </a:extLst>
              </p:cNvPr>
              <p:cNvSpPr/>
              <p:nvPr/>
            </p:nvSpPr>
            <p:spPr>
              <a:xfrm>
                <a:off x="3174178" y="6278067"/>
                <a:ext cx="542971" cy="478221"/>
              </a:xfrm>
              <a:prstGeom prst="roundRect">
                <a:avLst/>
              </a:prstGeom>
              <a:solidFill>
                <a:srgbClr val="FEB88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07450120-746F-6A51-FBC1-0C094F637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78" y="6278067"/>
                <a:ext cx="542971" cy="47822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4FDD7A7F-350E-1F69-C136-1E4897C14A42}"/>
                  </a:ext>
                </a:extLst>
              </p:cNvPr>
              <p:cNvSpPr/>
              <p:nvPr/>
            </p:nvSpPr>
            <p:spPr>
              <a:xfrm>
                <a:off x="368051" y="5560735"/>
                <a:ext cx="4058452" cy="478221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rgbClr val="FF0000"/>
                    </a:solidFill>
                  </a:rPr>
                  <a:t>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accent3"/>
                    </a:solidFill>
                  </a:rPr>
                  <a:t>、</a:t>
                </a:r>
                <a:r>
                  <a:rPr lang="en-US" altLang="zh-CN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FFC000"/>
                    </a:solidFill>
                  </a:rPr>
                  <a:t>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chemeClr val="accent3"/>
                    </a:solidFill>
                  </a:rPr>
                  <a:t>、</a:t>
                </a:r>
                <a:r>
                  <a:rPr lang="en-US" altLang="zh-CN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4FDD7A7F-350E-1F69-C136-1E4897C14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51" y="5560735"/>
                <a:ext cx="4058452" cy="478221"/>
              </a:xfrm>
              <a:prstGeom prst="roundRect">
                <a:avLst/>
              </a:prstGeom>
              <a:blipFill>
                <a:blip r:embed="rId9"/>
                <a:stretch>
                  <a:fillRect t="-3704" b="-27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A21A23F-6DC6-60EE-AD99-13CB63A112B9}"/>
              </a:ext>
            </a:extLst>
          </p:cNvPr>
          <p:cNvCxnSpPr>
            <a:cxnSpLocks/>
            <a:endCxn id="58" idx="2"/>
          </p:cNvCxnSpPr>
          <p:nvPr/>
        </p:nvCxnSpPr>
        <p:spPr>
          <a:xfrm flipH="1" flipV="1">
            <a:off x="639537" y="4996005"/>
            <a:ext cx="709349" cy="454805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6CB6DE7E-FAB1-3B1D-6039-AF4D5E891983}"/>
                  </a:ext>
                </a:extLst>
              </p:cNvPr>
              <p:cNvSpPr/>
              <p:nvPr/>
            </p:nvSpPr>
            <p:spPr>
              <a:xfrm>
                <a:off x="368051" y="4517784"/>
                <a:ext cx="542971" cy="478221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6CB6DE7E-FAB1-3B1D-6039-AF4D5E891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51" y="4517784"/>
                <a:ext cx="542971" cy="478221"/>
              </a:xfrm>
              <a:prstGeom prst="round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2080F93-DEC5-D0DC-6E82-C847C242BD9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1348888" y="5006688"/>
            <a:ext cx="1" cy="446741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7674C096-A121-15A9-5EC5-2BA98716F6AD}"/>
                  </a:ext>
                </a:extLst>
              </p:cNvPr>
              <p:cNvSpPr/>
              <p:nvPr/>
            </p:nvSpPr>
            <p:spPr>
              <a:xfrm>
                <a:off x="1077403" y="4528467"/>
                <a:ext cx="542971" cy="478221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7674C096-A121-15A9-5EC5-2BA98716F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03" y="4528467"/>
                <a:ext cx="542971" cy="47822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B1D4AE74-451B-BDC7-A4D2-676C7D07CCB5}"/>
                  </a:ext>
                </a:extLst>
              </p:cNvPr>
              <p:cNvSpPr/>
              <p:nvPr/>
            </p:nvSpPr>
            <p:spPr>
              <a:xfrm>
                <a:off x="1786754" y="4524024"/>
                <a:ext cx="542971" cy="47822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B1D4AE74-451B-BDC7-A4D2-676C7D07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754" y="4524024"/>
                <a:ext cx="542971" cy="47822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AEC1E3AA-6763-3917-1E91-BAAEAAEDD5FC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1348887" y="5002245"/>
            <a:ext cx="709353" cy="451184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4C25680-0042-2396-5BD3-DF2ECCAA59DE}"/>
              </a:ext>
            </a:extLst>
          </p:cNvPr>
          <p:cNvSpPr/>
          <p:nvPr/>
        </p:nvSpPr>
        <p:spPr>
          <a:xfrm>
            <a:off x="368051" y="3597776"/>
            <a:ext cx="4058452" cy="4782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accent3"/>
                </a:solidFill>
              </a:rPr>
              <a:t>softmax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9521EEAA-8A81-AC6D-516B-48632C39FFA3}"/>
                  </a:ext>
                </a:extLst>
              </p:cNvPr>
              <p:cNvSpPr/>
              <p:nvPr/>
            </p:nvSpPr>
            <p:spPr>
              <a:xfrm>
                <a:off x="368050" y="2717664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9521EEAA-8A81-AC6D-516B-48632C39F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50" y="2717664"/>
                <a:ext cx="542971" cy="478221"/>
              </a:xfrm>
              <a:prstGeom prst="roundRect">
                <a:avLst/>
              </a:prstGeom>
              <a:blipFill>
                <a:blip r:embed="rId13"/>
                <a:stretch>
                  <a:fillRect l="-13187" t="-1250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77FA331-25B1-B9E7-BB07-2BE0D5D52C3C}"/>
                  </a:ext>
                </a:extLst>
              </p:cNvPr>
              <p:cNvSpPr/>
              <p:nvPr/>
            </p:nvSpPr>
            <p:spPr>
              <a:xfrm>
                <a:off x="1077400" y="2721364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77FA331-25B1-B9E7-BB07-2BE0D5D52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00" y="2721364"/>
                <a:ext cx="542971" cy="478221"/>
              </a:xfrm>
              <a:prstGeom prst="roundRect">
                <a:avLst/>
              </a:prstGeom>
              <a:blipFill>
                <a:blip r:embed="rId14"/>
                <a:stretch>
                  <a:fillRect l="-13187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7609F09-037D-CF01-22A7-776BA1C170C0}"/>
              </a:ext>
            </a:extLst>
          </p:cNvPr>
          <p:cNvCxnSpPr>
            <a:cxnSpLocks/>
            <a:stCxn id="77" idx="0"/>
          </p:cNvCxnSpPr>
          <p:nvPr/>
        </p:nvCxnSpPr>
        <p:spPr>
          <a:xfrm flipH="1" flipV="1">
            <a:off x="639534" y="4262365"/>
            <a:ext cx="2806133" cy="255419"/>
          </a:xfrm>
          <a:prstGeom prst="line">
            <a:avLst/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60133453-F980-DAE6-159E-0127B257008A}"/>
                  </a:ext>
                </a:extLst>
              </p:cNvPr>
              <p:cNvSpPr/>
              <p:nvPr/>
            </p:nvSpPr>
            <p:spPr>
              <a:xfrm>
                <a:off x="2464828" y="2716428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60133453-F980-DAE6-159E-0127B2570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828" y="2716428"/>
                <a:ext cx="542971" cy="478221"/>
              </a:xfrm>
              <a:prstGeom prst="roundRect">
                <a:avLst/>
              </a:prstGeom>
              <a:blipFill>
                <a:blip r:embed="rId15"/>
                <a:stretch>
                  <a:fillRect l="-13187" t="-1250" r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9813A57-284C-0C3D-9FBB-AC4D40F5E258}"/>
              </a:ext>
            </a:extLst>
          </p:cNvPr>
          <p:cNvCxnSpPr>
            <a:stCxn id="62" idx="0"/>
          </p:cNvCxnSpPr>
          <p:nvPr/>
        </p:nvCxnSpPr>
        <p:spPr>
          <a:xfrm flipV="1">
            <a:off x="1348889" y="4230477"/>
            <a:ext cx="1387424" cy="297990"/>
          </a:xfrm>
          <a:prstGeom prst="line">
            <a:avLst/>
          </a:prstGeom>
          <a:ln w="1905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E625FD44-4653-89FA-9B2E-41E40C34554E}"/>
                  </a:ext>
                </a:extLst>
              </p:cNvPr>
              <p:cNvSpPr/>
              <p:nvPr/>
            </p:nvSpPr>
            <p:spPr>
              <a:xfrm>
                <a:off x="3174178" y="2714202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E625FD44-4653-89FA-9B2E-41E40C345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78" y="2714202"/>
                <a:ext cx="542971" cy="478221"/>
              </a:xfrm>
              <a:prstGeom prst="roundRect">
                <a:avLst/>
              </a:prstGeom>
              <a:blipFill>
                <a:blip r:embed="rId16"/>
                <a:stretch>
                  <a:fillRect l="-14286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06BC7E4-D9F3-37E1-6C65-01D689970CE3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2736315" y="4230477"/>
            <a:ext cx="709348" cy="276624"/>
          </a:xfrm>
          <a:prstGeom prst="line">
            <a:avLst/>
          </a:prstGeom>
          <a:ln w="1905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43B979F-D276-BB11-D573-E76F45FBC74B}"/>
              </a:ext>
            </a:extLst>
          </p:cNvPr>
          <p:cNvCxnSpPr>
            <a:stCxn id="58" idx="0"/>
          </p:cNvCxnSpPr>
          <p:nvPr/>
        </p:nvCxnSpPr>
        <p:spPr>
          <a:xfrm flipV="1">
            <a:off x="639537" y="4230477"/>
            <a:ext cx="709348" cy="287307"/>
          </a:xfrm>
          <a:prstGeom prst="line">
            <a:avLst/>
          </a:prstGeom>
          <a:ln w="1905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双括号 55">
            <a:extLst>
              <a:ext uri="{FF2B5EF4-FFF2-40B4-BE49-F238E27FC236}">
                <a16:creationId xmlns:a16="http://schemas.microsoft.com/office/drawing/2014/main" id="{76D048D6-15A9-8608-34AF-018C14185164}"/>
              </a:ext>
            </a:extLst>
          </p:cNvPr>
          <p:cNvSpPr/>
          <p:nvPr/>
        </p:nvSpPr>
        <p:spPr>
          <a:xfrm>
            <a:off x="7510261" y="4580548"/>
            <a:ext cx="889892" cy="1792575"/>
          </a:xfrm>
          <a:prstGeom prst="bracketPair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3BF2D49D-A47A-7F18-462D-8A012776255E}"/>
                  </a:ext>
                </a:extLst>
              </p:cNvPr>
              <p:cNvSpPr/>
              <p:nvPr/>
            </p:nvSpPr>
            <p:spPr>
              <a:xfrm>
                <a:off x="7669939" y="4600476"/>
                <a:ext cx="542971" cy="478221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3BF2D49D-A47A-7F18-462D-8A0127762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939" y="4600476"/>
                <a:ext cx="542971" cy="478221"/>
              </a:xfrm>
              <a:prstGeom prst="roundRect">
                <a:avLst/>
              </a:prstGeom>
              <a:blipFill>
                <a:blip r:embed="rId17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63FDCFE3-8E6A-9DA7-2E3F-7B34128A46B3}"/>
                  </a:ext>
                </a:extLst>
              </p:cNvPr>
              <p:cNvSpPr/>
              <p:nvPr/>
            </p:nvSpPr>
            <p:spPr>
              <a:xfrm>
                <a:off x="7659351" y="5183534"/>
                <a:ext cx="542971" cy="478221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63FDCFE3-8E6A-9DA7-2E3F-7B34128A4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351" y="5183534"/>
                <a:ext cx="542971" cy="478221"/>
              </a:xfrm>
              <a:prstGeom prst="roundRect">
                <a:avLst/>
              </a:prstGeom>
              <a:blipFill>
                <a:blip r:embed="rId18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>
            <a:extLst>
              <a:ext uri="{FF2B5EF4-FFF2-40B4-BE49-F238E27FC236}">
                <a16:creationId xmlns:a16="http://schemas.microsoft.com/office/drawing/2014/main" id="{83046305-4506-AC01-E7F8-55768D2A168C}"/>
              </a:ext>
            </a:extLst>
          </p:cNvPr>
          <p:cNvSpPr txBox="1"/>
          <p:nvPr/>
        </p:nvSpPr>
        <p:spPr>
          <a:xfrm>
            <a:off x="7698686" y="6396952"/>
            <a:ext cx="77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Q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F0E8318D-6CC3-6AC5-8C5B-B0152E02525A}"/>
                  </a:ext>
                </a:extLst>
              </p:cNvPr>
              <p:cNvSpPr/>
              <p:nvPr/>
            </p:nvSpPr>
            <p:spPr>
              <a:xfrm>
                <a:off x="7654025" y="5855214"/>
                <a:ext cx="542971" cy="478221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F0E8318D-6CC3-6AC5-8C5B-B0152E025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25" y="5855214"/>
                <a:ext cx="542971" cy="478221"/>
              </a:xfrm>
              <a:prstGeom prst="roundRect">
                <a:avLst/>
              </a:prstGeom>
              <a:blipFill>
                <a:blip r:embed="rId19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>
            <a:extLst>
              <a:ext uri="{FF2B5EF4-FFF2-40B4-BE49-F238E27FC236}">
                <a16:creationId xmlns:a16="http://schemas.microsoft.com/office/drawing/2014/main" id="{A9CF5BA7-1412-10A4-A3BF-4230E5460C84}"/>
              </a:ext>
            </a:extLst>
          </p:cNvPr>
          <p:cNvSpPr txBox="1"/>
          <p:nvPr/>
        </p:nvSpPr>
        <p:spPr>
          <a:xfrm>
            <a:off x="7752430" y="5514257"/>
            <a:ext cx="39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822699F-6107-143A-4BDC-B73A25BDBFFB}"/>
              </a:ext>
            </a:extLst>
          </p:cNvPr>
          <p:cNvSpPr txBox="1"/>
          <p:nvPr/>
        </p:nvSpPr>
        <p:spPr>
          <a:xfrm>
            <a:off x="5897723" y="5219977"/>
            <a:ext cx="135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accent3"/>
                </a:solidFill>
              </a:rPr>
              <a:t>softmax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70" name="双括号 69">
            <a:extLst>
              <a:ext uri="{FF2B5EF4-FFF2-40B4-BE49-F238E27FC236}">
                <a16:creationId xmlns:a16="http://schemas.microsoft.com/office/drawing/2014/main" id="{69794AE7-0E06-5C4C-CB1E-1695A0F192DE}"/>
              </a:ext>
            </a:extLst>
          </p:cNvPr>
          <p:cNvSpPr/>
          <p:nvPr/>
        </p:nvSpPr>
        <p:spPr>
          <a:xfrm>
            <a:off x="7249099" y="4450268"/>
            <a:ext cx="4737247" cy="2126802"/>
          </a:xfrm>
          <a:prstGeom prst="bracketPair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5FE944A-E44D-C282-7B65-122750A36DE8}"/>
              </a:ext>
            </a:extLst>
          </p:cNvPr>
          <p:cNvSpPr txBox="1"/>
          <p:nvPr/>
        </p:nvSpPr>
        <p:spPr>
          <a:xfrm>
            <a:off x="8383719" y="5225011"/>
            <a:ext cx="413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×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0F5AB9BD-BAA1-8AE4-E867-9D6B5C239E8B}"/>
                  </a:ext>
                </a:extLst>
              </p:cNvPr>
              <p:cNvSpPr/>
              <p:nvPr/>
            </p:nvSpPr>
            <p:spPr>
              <a:xfrm>
                <a:off x="8906446" y="5183534"/>
                <a:ext cx="542971" cy="478221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0F5AB9BD-BAA1-8AE4-E867-9D6B5C239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446" y="5183534"/>
                <a:ext cx="542971" cy="478221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5BEE216-C5A4-3C13-42F7-D8FC6F29DCD4}"/>
                  </a:ext>
                </a:extLst>
              </p:cNvPr>
              <p:cNvSpPr/>
              <p:nvPr/>
            </p:nvSpPr>
            <p:spPr>
              <a:xfrm>
                <a:off x="9591145" y="5188724"/>
                <a:ext cx="542971" cy="478221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35BEE216-C5A4-3C13-42F7-D8FC6F29D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145" y="5188724"/>
                <a:ext cx="542971" cy="478221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id="{29542DF8-FEB1-5F42-AD39-F0EE4A664790}"/>
              </a:ext>
            </a:extLst>
          </p:cNvPr>
          <p:cNvSpPr txBox="1"/>
          <p:nvPr/>
        </p:nvSpPr>
        <p:spPr>
          <a:xfrm>
            <a:off x="10137366" y="5178870"/>
            <a:ext cx="39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B4F87C00-EBB4-37B3-08A6-BAAFE4079366}"/>
                  </a:ext>
                </a:extLst>
              </p:cNvPr>
              <p:cNvSpPr/>
              <p:nvPr/>
            </p:nvSpPr>
            <p:spPr>
              <a:xfrm>
                <a:off x="10481947" y="5185966"/>
                <a:ext cx="542971" cy="478221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B4F87C00-EBB4-37B3-08A6-BAAFE4079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1947" y="5185966"/>
                <a:ext cx="542971" cy="478221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双括号 85">
            <a:extLst>
              <a:ext uri="{FF2B5EF4-FFF2-40B4-BE49-F238E27FC236}">
                <a16:creationId xmlns:a16="http://schemas.microsoft.com/office/drawing/2014/main" id="{EC4A1F23-61D8-90BB-434B-B25EFBE97854}"/>
              </a:ext>
            </a:extLst>
          </p:cNvPr>
          <p:cNvSpPr/>
          <p:nvPr/>
        </p:nvSpPr>
        <p:spPr>
          <a:xfrm>
            <a:off x="8813494" y="5078696"/>
            <a:ext cx="2340027" cy="776517"/>
          </a:xfrm>
          <a:prstGeom prst="bracketPair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0DF1D4C-B0E9-F83E-98A2-445E288F4E4B}"/>
                  </a:ext>
                </a:extLst>
              </p:cNvPr>
              <p:cNvSpPr txBox="1"/>
              <p:nvPr/>
            </p:nvSpPr>
            <p:spPr>
              <a:xfrm>
                <a:off x="11149357" y="5214708"/>
                <a:ext cx="978717" cy="513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4"/>
                    </a:solidFill>
                    <a:latin typeface="+mj-lt"/>
                    <a:ea typeface="OPPOSans R" panose="00020600040101010101" charset="-122"/>
                    <a:cs typeface="思源黑体 Regular" panose="020B0500000000000000" charset="-122"/>
                  </a:rPr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OPPOSans R" panose="00020600040101010101" charset="-122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OPPOSans R" panose="00020600040101010101" charset="-122"/>
                          </a:rPr>
                          <m:t>d</m:t>
                        </m:r>
                      </m:e>
                    </m:ra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0DF1D4C-B0E9-F83E-98A2-445E288F4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9357" y="5214708"/>
                <a:ext cx="978717" cy="513602"/>
              </a:xfrm>
              <a:prstGeom prst="rect">
                <a:avLst/>
              </a:prstGeom>
              <a:blipFill>
                <a:blip r:embed="rId23"/>
                <a:stretch>
                  <a:fillRect l="-9938" t="-1176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本框 98">
            <a:extLst>
              <a:ext uri="{FF2B5EF4-FFF2-40B4-BE49-F238E27FC236}">
                <a16:creationId xmlns:a16="http://schemas.microsoft.com/office/drawing/2014/main" id="{FD15C0F0-3B49-BA48-7647-711B61FBF520}"/>
              </a:ext>
            </a:extLst>
          </p:cNvPr>
          <p:cNvSpPr txBox="1"/>
          <p:nvPr/>
        </p:nvSpPr>
        <p:spPr>
          <a:xfrm>
            <a:off x="8394030" y="3042237"/>
            <a:ext cx="83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=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DAE98FEC-55A2-B043-2F53-100675268A12}"/>
                  </a:ext>
                </a:extLst>
              </p:cNvPr>
              <p:cNvSpPr txBox="1"/>
              <p:nvPr/>
            </p:nvSpPr>
            <p:spPr>
              <a:xfrm>
                <a:off x="9473747" y="6389795"/>
                <a:ext cx="77776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b="0" i="0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DAE98FEC-55A2-B043-2F53-100675268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747" y="6389795"/>
                <a:ext cx="777766" cy="46820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1139C2A0-1EC5-A7D6-072C-AEEBC65A3E73}"/>
                  </a:ext>
                </a:extLst>
              </p:cNvPr>
              <p:cNvSpPr/>
              <p:nvPr/>
            </p:nvSpPr>
            <p:spPr>
              <a:xfrm>
                <a:off x="5625342" y="2218026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1139C2A0-1EC5-A7D6-072C-AEEBC65A3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342" y="2218026"/>
                <a:ext cx="542971" cy="478221"/>
              </a:xfrm>
              <a:prstGeom prst="roundRect">
                <a:avLst/>
              </a:prstGeom>
              <a:blipFill>
                <a:blip r:embed="rId25"/>
                <a:stretch>
                  <a:fillRect l="-13187" t="-1250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6038C73F-F35E-C3E9-1CC5-B6BEACAD099E}"/>
                  </a:ext>
                </a:extLst>
              </p:cNvPr>
              <p:cNvSpPr/>
              <p:nvPr/>
            </p:nvSpPr>
            <p:spPr>
              <a:xfrm>
                <a:off x="6334692" y="2221726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6038C73F-F35E-C3E9-1CC5-B6BEACAD0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692" y="2221726"/>
                <a:ext cx="542971" cy="478221"/>
              </a:xfrm>
              <a:prstGeom prst="roundRect">
                <a:avLst/>
              </a:prstGeom>
              <a:blipFill>
                <a:blip r:embed="rId26"/>
                <a:stretch>
                  <a:fillRect l="-13187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文本框 127">
            <a:extLst>
              <a:ext uri="{FF2B5EF4-FFF2-40B4-BE49-F238E27FC236}">
                <a16:creationId xmlns:a16="http://schemas.microsoft.com/office/drawing/2014/main" id="{7EA9C8F5-E5AB-3455-B17B-86044421CA08}"/>
              </a:ext>
            </a:extLst>
          </p:cNvPr>
          <p:cNvSpPr txBox="1"/>
          <p:nvPr/>
        </p:nvSpPr>
        <p:spPr>
          <a:xfrm>
            <a:off x="6921587" y="2233324"/>
            <a:ext cx="39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8C5BAA1E-D067-E31B-7E5F-B123EA457F34}"/>
                  </a:ext>
                </a:extLst>
              </p:cNvPr>
              <p:cNvSpPr/>
              <p:nvPr/>
            </p:nvSpPr>
            <p:spPr>
              <a:xfrm>
                <a:off x="7314493" y="2218571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8C5BAA1E-D067-E31B-7E5F-B123EA457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493" y="2218571"/>
                <a:ext cx="542971" cy="478221"/>
              </a:xfrm>
              <a:prstGeom prst="roundRect">
                <a:avLst/>
              </a:prstGeom>
              <a:blipFill>
                <a:blip r:embed="rId27"/>
                <a:stretch>
                  <a:fillRect l="-14286" t="-1250" r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9180BAFF-C829-E483-D6B0-D733529BF57F}"/>
                  </a:ext>
                </a:extLst>
              </p:cNvPr>
              <p:cNvSpPr/>
              <p:nvPr/>
            </p:nvSpPr>
            <p:spPr>
              <a:xfrm>
                <a:off x="5625342" y="2825569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9180BAFF-C829-E483-D6B0-D733529BF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342" y="2825569"/>
                <a:ext cx="542971" cy="478221"/>
              </a:xfrm>
              <a:prstGeom prst="roundRect">
                <a:avLst/>
              </a:prstGeom>
              <a:blipFill>
                <a:blip r:embed="rId28"/>
                <a:stretch>
                  <a:fillRect l="-14286" t="-1250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51BF99D1-DFD1-2D21-D5AF-494D7B9DFA03}"/>
                  </a:ext>
                </a:extLst>
              </p:cNvPr>
              <p:cNvSpPr/>
              <p:nvPr/>
            </p:nvSpPr>
            <p:spPr>
              <a:xfrm>
                <a:off x="6334692" y="2823343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51BF99D1-DFD1-2D21-D5AF-494D7B9DF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692" y="2823343"/>
                <a:ext cx="542971" cy="478221"/>
              </a:xfrm>
              <a:prstGeom prst="roundRect">
                <a:avLst/>
              </a:prstGeom>
              <a:blipFill>
                <a:blip r:embed="rId29"/>
                <a:stretch>
                  <a:fillRect l="-13187" r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35BE55BF-A161-C0AC-7570-EF5CA8954EEF}"/>
                  </a:ext>
                </a:extLst>
              </p:cNvPr>
              <p:cNvSpPr/>
              <p:nvPr/>
            </p:nvSpPr>
            <p:spPr>
              <a:xfrm>
                <a:off x="7313602" y="2821557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35BE55BF-A161-C0AC-7570-EF5CA8954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02" y="2821557"/>
                <a:ext cx="542971" cy="478221"/>
              </a:xfrm>
              <a:prstGeom prst="roundRect">
                <a:avLst/>
              </a:prstGeom>
              <a:blipFill>
                <a:blip r:embed="rId30"/>
                <a:stretch>
                  <a:fillRect l="-15385" t="-1250" r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文本框 132">
            <a:extLst>
              <a:ext uri="{FF2B5EF4-FFF2-40B4-BE49-F238E27FC236}">
                <a16:creationId xmlns:a16="http://schemas.microsoft.com/office/drawing/2014/main" id="{24E2DA34-7A08-F3E5-01C7-A6E49B19A88B}"/>
              </a:ext>
            </a:extLst>
          </p:cNvPr>
          <p:cNvSpPr txBox="1"/>
          <p:nvPr/>
        </p:nvSpPr>
        <p:spPr>
          <a:xfrm>
            <a:off x="6921587" y="2845129"/>
            <a:ext cx="39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15E4147A-378D-3FAD-01B4-359DE4214F69}"/>
                  </a:ext>
                </a:extLst>
              </p:cNvPr>
              <p:cNvSpPr/>
              <p:nvPr/>
            </p:nvSpPr>
            <p:spPr>
              <a:xfrm>
                <a:off x="5624116" y="3656329"/>
                <a:ext cx="542971" cy="478221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15E4147A-378D-3FAD-01B4-359DE4214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116" y="3656329"/>
                <a:ext cx="542971" cy="478221"/>
              </a:xfrm>
              <a:prstGeom prst="roundRect">
                <a:avLst/>
              </a:prstGeom>
              <a:blipFill>
                <a:blip r:embed="rId31"/>
                <a:stretch>
                  <a:fillRect l="-15385" t="-1250" r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98E743E7-22C5-DB5C-7B03-70FA0B48F5C9}"/>
                  </a:ext>
                </a:extLst>
              </p:cNvPr>
              <p:cNvSpPr/>
              <p:nvPr/>
            </p:nvSpPr>
            <p:spPr>
              <a:xfrm>
                <a:off x="6333466" y="3654103"/>
                <a:ext cx="542971" cy="478221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98E743E7-22C5-DB5C-7B03-70FA0B48F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66" y="3654103"/>
                <a:ext cx="542971" cy="478221"/>
              </a:xfrm>
              <a:prstGeom prst="roundRect">
                <a:avLst/>
              </a:prstGeom>
              <a:blipFill>
                <a:blip r:embed="rId32"/>
                <a:stretch>
                  <a:fillRect l="-14286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992F306E-CA78-FFA8-45F4-25EC48CF0BBB}"/>
                  </a:ext>
                </a:extLst>
              </p:cNvPr>
              <p:cNvSpPr/>
              <p:nvPr/>
            </p:nvSpPr>
            <p:spPr>
              <a:xfrm>
                <a:off x="7312376" y="3652317"/>
                <a:ext cx="542971" cy="478221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992F306E-CA78-FFA8-45F4-25EC48CF0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376" y="3652317"/>
                <a:ext cx="542971" cy="478221"/>
              </a:xfrm>
              <a:prstGeom prst="roundRect">
                <a:avLst/>
              </a:prstGeom>
              <a:blipFill>
                <a:blip r:embed="rId33"/>
                <a:stretch>
                  <a:fillRect l="-16484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文本框 136">
            <a:extLst>
              <a:ext uri="{FF2B5EF4-FFF2-40B4-BE49-F238E27FC236}">
                <a16:creationId xmlns:a16="http://schemas.microsoft.com/office/drawing/2014/main" id="{90535904-506E-A8EE-A5CC-4C1269B251A4}"/>
              </a:ext>
            </a:extLst>
          </p:cNvPr>
          <p:cNvSpPr txBox="1"/>
          <p:nvPr/>
        </p:nvSpPr>
        <p:spPr>
          <a:xfrm>
            <a:off x="6920361" y="3675889"/>
            <a:ext cx="39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BE9DE1C3-D7C8-6A9F-6E2E-178F7675E943}"/>
              </a:ext>
            </a:extLst>
          </p:cNvPr>
          <p:cNvSpPr txBox="1"/>
          <p:nvPr/>
        </p:nvSpPr>
        <p:spPr>
          <a:xfrm>
            <a:off x="5721213" y="3282985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E330A59-AB4E-F426-3063-212164BF09F6}"/>
              </a:ext>
            </a:extLst>
          </p:cNvPr>
          <p:cNvSpPr txBox="1"/>
          <p:nvPr/>
        </p:nvSpPr>
        <p:spPr>
          <a:xfrm>
            <a:off x="6460903" y="3282985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2A683B7-E9D2-E22C-37AA-0549798C8EF6}"/>
              </a:ext>
            </a:extLst>
          </p:cNvPr>
          <p:cNvSpPr txBox="1"/>
          <p:nvPr/>
        </p:nvSpPr>
        <p:spPr>
          <a:xfrm>
            <a:off x="7412515" y="3282985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41" name="双括号 140">
            <a:extLst>
              <a:ext uri="{FF2B5EF4-FFF2-40B4-BE49-F238E27FC236}">
                <a16:creationId xmlns:a16="http://schemas.microsoft.com/office/drawing/2014/main" id="{9189FE9F-A415-9437-2A18-47BFA28B70A9}"/>
              </a:ext>
            </a:extLst>
          </p:cNvPr>
          <p:cNvSpPr/>
          <p:nvPr/>
        </p:nvSpPr>
        <p:spPr>
          <a:xfrm>
            <a:off x="5451255" y="2054216"/>
            <a:ext cx="2573611" cy="2208149"/>
          </a:xfrm>
          <a:prstGeom prst="bracketPair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2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620AB68A-437A-4089-2CB3-05B3AEA83D79}"/>
                  </a:ext>
                </a:extLst>
              </p:cNvPr>
              <p:cNvSpPr/>
              <p:nvPr/>
            </p:nvSpPr>
            <p:spPr>
              <a:xfrm>
                <a:off x="2861174" y="5518241"/>
                <a:ext cx="542971" cy="47822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620AB68A-437A-4089-2CB3-05B3AEA83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174" y="5518241"/>
                <a:ext cx="542971" cy="47822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965C73-B604-8678-3B77-67237F31856A}"/>
              </a:ext>
            </a:extLst>
          </p:cNvPr>
          <p:cNvSpPr/>
          <p:nvPr/>
        </p:nvSpPr>
        <p:spPr>
          <a:xfrm>
            <a:off x="183522" y="182598"/>
            <a:ext cx="804930" cy="405684"/>
          </a:xfrm>
          <a:prstGeom prst="roundRect">
            <a:avLst/>
          </a:prstGeom>
          <a:solidFill>
            <a:srgbClr val="FFF2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C59E26-B674-A2E7-8D67-14890AEE394A}"/>
              </a:ext>
            </a:extLst>
          </p:cNvPr>
          <p:cNvSpPr txBox="1"/>
          <p:nvPr/>
        </p:nvSpPr>
        <p:spPr>
          <a:xfrm>
            <a:off x="988452" y="12958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辅助编码器：</a:t>
            </a:r>
            <a:r>
              <a:rPr lang="en-US" altLang="zh-CN" sz="2000" dirty="0" err="1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SwinTransformer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CDD944-C2A7-0B55-3FF2-2E2D0D7A2DDD}"/>
              </a:ext>
            </a:extLst>
          </p:cNvPr>
          <p:cNvSpPr txBox="1"/>
          <p:nvPr/>
        </p:nvSpPr>
        <p:spPr>
          <a:xfrm>
            <a:off x="258649" y="861538"/>
            <a:ext cx="407294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4"/>
                </a:solidFill>
                <a:latin typeface="+mj-lt"/>
                <a:ea typeface="+mj-lt"/>
                <a:cs typeface="思源黑体 Regular" panose="020B0500000000000000" charset="-122"/>
              </a:rPr>
              <a:t>Self-Attention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52B6B5-9319-01D3-77F5-31BFA09AD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1" y="1486093"/>
            <a:ext cx="4841192" cy="829918"/>
          </a:xfrm>
          <a:prstGeom prst="rect">
            <a:avLst/>
          </a:prstGeom>
          <a:ln>
            <a:solidFill>
              <a:schemeClr val="accent3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B1D4AE74-451B-BDC7-A4D2-676C7D07CCB5}"/>
                  </a:ext>
                </a:extLst>
              </p:cNvPr>
              <p:cNvSpPr/>
              <p:nvPr/>
            </p:nvSpPr>
            <p:spPr>
              <a:xfrm>
                <a:off x="716966" y="5518241"/>
                <a:ext cx="542971" cy="47822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B1D4AE74-451B-BDC7-A4D2-676C7D07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66" y="5518241"/>
                <a:ext cx="542971" cy="47822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44A77CF-0B8A-AA46-F531-BCE4970D2A99}"/>
              </a:ext>
            </a:extLst>
          </p:cNvPr>
          <p:cNvSpPr txBox="1"/>
          <p:nvPr/>
        </p:nvSpPr>
        <p:spPr>
          <a:xfrm>
            <a:off x="5548622" y="798548"/>
            <a:ext cx="348579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上一步得出的权重矩阵与</a:t>
            </a:r>
            <a:r>
              <a:rPr lang="en-US" altLang="zh-CN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V</a:t>
            </a:r>
            <a:r>
              <a:rPr lang="zh-CN" altLang="en-US" sz="20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做矩阵乘法完成自注意力就计算。</a:t>
            </a:r>
            <a:endParaRPr lang="en-US" altLang="zh-CN" sz="20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9521EEAA-8A81-AC6D-516B-48632C39FFA3}"/>
                  </a:ext>
                </a:extLst>
              </p:cNvPr>
              <p:cNvSpPr/>
              <p:nvPr/>
            </p:nvSpPr>
            <p:spPr>
              <a:xfrm>
                <a:off x="414328" y="4200785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9521EEAA-8A81-AC6D-516B-48632C39F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8" y="4200785"/>
                <a:ext cx="542971" cy="478221"/>
              </a:xfrm>
              <a:prstGeom prst="roundRect">
                <a:avLst/>
              </a:prstGeom>
              <a:blipFill>
                <a:blip r:embed="rId5"/>
                <a:stretch>
                  <a:fillRect l="-13187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77FA331-25B1-B9E7-BB07-2BE0D5D52C3C}"/>
                  </a:ext>
                </a:extLst>
              </p:cNvPr>
              <p:cNvSpPr/>
              <p:nvPr/>
            </p:nvSpPr>
            <p:spPr>
              <a:xfrm>
                <a:off x="1123678" y="4204485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77FA331-25B1-B9E7-BB07-2BE0D5D52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78" y="4204485"/>
                <a:ext cx="542971" cy="478221"/>
              </a:xfrm>
              <a:prstGeom prst="roundRect">
                <a:avLst/>
              </a:prstGeom>
              <a:blipFill>
                <a:blip r:embed="rId6"/>
                <a:stretch>
                  <a:fillRect l="-13187" t="-1250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60133453-F980-DAE6-159E-0127B257008A}"/>
                  </a:ext>
                </a:extLst>
              </p:cNvPr>
              <p:cNvSpPr/>
              <p:nvPr/>
            </p:nvSpPr>
            <p:spPr>
              <a:xfrm>
                <a:off x="2511106" y="4199549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60133453-F980-DAE6-159E-0127B2570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06" y="4199549"/>
                <a:ext cx="542971" cy="478221"/>
              </a:xfrm>
              <a:prstGeom prst="roundRect">
                <a:avLst/>
              </a:prstGeom>
              <a:blipFill>
                <a:blip r:embed="rId7"/>
                <a:stretch>
                  <a:fillRect l="-14286" t="-1250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E625FD44-4653-89FA-9B2E-41E40C34554E}"/>
                  </a:ext>
                </a:extLst>
              </p:cNvPr>
              <p:cNvSpPr/>
              <p:nvPr/>
            </p:nvSpPr>
            <p:spPr>
              <a:xfrm>
                <a:off x="3220456" y="4197323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E625FD44-4653-89FA-9B2E-41E40C345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456" y="4197323"/>
                <a:ext cx="542971" cy="478221"/>
              </a:xfrm>
              <a:prstGeom prst="roundRect">
                <a:avLst/>
              </a:prstGeom>
              <a:blipFill>
                <a:blip r:embed="rId8"/>
                <a:stretch>
                  <a:fillRect l="-13187" t="-1250" r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本框 98">
            <a:extLst>
              <a:ext uri="{FF2B5EF4-FFF2-40B4-BE49-F238E27FC236}">
                <a16:creationId xmlns:a16="http://schemas.microsoft.com/office/drawing/2014/main" id="{FD15C0F0-3B49-BA48-7647-711B61FBF520}"/>
              </a:ext>
            </a:extLst>
          </p:cNvPr>
          <p:cNvSpPr txBox="1"/>
          <p:nvPr/>
        </p:nvSpPr>
        <p:spPr>
          <a:xfrm>
            <a:off x="6134918" y="4443595"/>
            <a:ext cx="83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=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1139C2A0-1EC5-A7D6-072C-AEEBC65A3E73}"/>
                  </a:ext>
                </a:extLst>
              </p:cNvPr>
              <p:cNvSpPr/>
              <p:nvPr/>
            </p:nvSpPr>
            <p:spPr>
              <a:xfrm>
                <a:off x="6923219" y="3751612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6" name="矩形: 圆角 125">
                <a:extLst>
                  <a:ext uri="{FF2B5EF4-FFF2-40B4-BE49-F238E27FC236}">
                    <a16:creationId xmlns:a16="http://schemas.microsoft.com/office/drawing/2014/main" id="{1139C2A0-1EC5-A7D6-072C-AEEBC65A3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219" y="3751612"/>
                <a:ext cx="542971" cy="478221"/>
              </a:xfrm>
              <a:prstGeom prst="roundRect">
                <a:avLst/>
              </a:prstGeom>
              <a:blipFill>
                <a:blip r:embed="rId9"/>
                <a:stretch>
                  <a:fillRect l="-13187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6038C73F-F35E-C3E9-1CC5-B6BEACAD099E}"/>
                  </a:ext>
                </a:extLst>
              </p:cNvPr>
              <p:cNvSpPr/>
              <p:nvPr/>
            </p:nvSpPr>
            <p:spPr>
              <a:xfrm>
                <a:off x="7632569" y="3755312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6038C73F-F35E-C3E9-1CC5-B6BEACAD0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69" y="3755312"/>
                <a:ext cx="542971" cy="478221"/>
              </a:xfrm>
              <a:prstGeom prst="roundRect">
                <a:avLst/>
              </a:prstGeom>
              <a:blipFill>
                <a:blip r:embed="rId10"/>
                <a:stretch>
                  <a:fillRect l="-13187" t="-1250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文本框 127">
            <a:extLst>
              <a:ext uri="{FF2B5EF4-FFF2-40B4-BE49-F238E27FC236}">
                <a16:creationId xmlns:a16="http://schemas.microsoft.com/office/drawing/2014/main" id="{7EA9C8F5-E5AB-3455-B17B-86044421CA08}"/>
              </a:ext>
            </a:extLst>
          </p:cNvPr>
          <p:cNvSpPr txBox="1"/>
          <p:nvPr/>
        </p:nvSpPr>
        <p:spPr>
          <a:xfrm>
            <a:off x="8219464" y="3766910"/>
            <a:ext cx="39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8C5BAA1E-D067-E31B-7E5F-B123EA457F34}"/>
                  </a:ext>
                </a:extLst>
              </p:cNvPr>
              <p:cNvSpPr/>
              <p:nvPr/>
            </p:nvSpPr>
            <p:spPr>
              <a:xfrm>
                <a:off x="8612370" y="3752157"/>
                <a:ext cx="542971" cy="478221"/>
              </a:xfrm>
              <a:prstGeom prst="round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8C5BAA1E-D067-E31B-7E5F-B123EA457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70" y="3752157"/>
                <a:ext cx="542971" cy="478221"/>
              </a:xfrm>
              <a:prstGeom prst="roundRect">
                <a:avLst/>
              </a:prstGeom>
              <a:blipFill>
                <a:blip r:embed="rId11"/>
                <a:stretch>
                  <a:fillRect l="-14286" t="-1250" r="-4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9180BAFF-C829-E483-D6B0-D733529BF57F}"/>
                  </a:ext>
                </a:extLst>
              </p:cNvPr>
              <p:cNvSpPr/>
              <p:nvPr/>
            </p:nvSpPr>
            <p:spPr>
              <a:xfrm>
                <a:off x="6923219" y="4359155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9180BAFF-C829-E483-D6B0-D733529BF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219" y="4359155"/>
                <a:ext cx="542971" cy="478221"/>
              </a:xfrm>
              <a:prstGeom prst="roundRect">
                <a:avLst/>
              </a:prstGeom>
              <a:blipFill>
                <a:blip r:embed="rId12"/>
                <a:stretch>
                  <a:fillRect l="-14286" t="-1235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51BF99D1-DFD1-2D21-D5AF-494D7B9DFA03}"/>
                  </a:ext>
                </a:extLst>
              </p:cNvPr>
              <p:cNvSpPr/>
              <p:nvPr/>
            </p:nvSpPr>
            <p:spPr>
              <a:xfrm>
                <a:off x="7632569" y="4356929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51BF99D1-DFD1-2D21-D5AF-494D7B9DF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569" y="4356929"/>
                <a:ext cx="542971" cy="478221"/>
              </a:xfrm>
              <a:prstGeom prst="roundRect">
                <a:avLst/>
              </a:prstGeom>
              <a:blipFill>
                <a:blip r:embed="rId13"/>
                <a:stretch>
                  <a:fillRect l="-13187" t="-1250" r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35BE55BF-A161-C0AC-7570-EF5CA8954EEF}"/>
                  </a:ext>
                </a:extLst>
              </p:cNvPr>
              <p:cNvSpPr/>
              <p:nvPr/>
            </p:nvSpPr>
            <p:spPr>
              <a:xfrm>
                <a:off x="8611479" y="4355143"/>
                <a:ext cx="542971" cy="478221"/>
              </a:xfrm>
              <a:prstGeom prst="roundRect">
                <a:avLst/>
              </a:prstGeom>
              <a:solidFill>
                <a:srgbClr val="FF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35BE55BF-A161-C0AC-7570-EF5CA8954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479" y="4355143"/>
                <a:ext cx="542971" cy="478221"/>
              </a:xfrm>
              <a:prstGeom prst="roundRect">
                <a:avLst/>
              </a:prstGeom>
              <a:blipFill>
                <a:blip r:embed="rId14"/>
                <a:stretch>
                  <a:fillRect l="-15385" r="-5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文本框 132">
            <a:extLst>
              <a:ext uri="{FF2B5EF4-FFF2-40B4-BE49-F238E27FC236}">
                <a16:creationId xmlns:a16="http://schemas.microsoft.com/office/drawing/2014/main" id="{24E2DA34-7A08-F3E5-01C7-A6E49B19A88B}"/>
              </a:ext>
            </a:extLst>
          </p:cNvPr>
          <p:cNvSpPr txBox="1"/>
          <p:nvPr/>
        </p:nvSpPr>
        <p:spPr>
          <a:xfrm>
            <a:off x="8219464" y="4378715"/>
            <a:ext cx="39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15E4147A-378D-3FAD-01B4-359DE4214F69}"/>
                  </a:ext>
                </a:extLst>
              </p:cNvPr>
              <p:cNvSpPr/>
              <p:nvPr/>
            </p:nvSpPr>
            <p:spPr>
              <a:xfrm>
                <a:off x="6921993" y="5189915"/>
                <a:ext cx="542971" cy="478221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15E4147A-378D-3FAD-01B4-359DE4214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993" y="5189915"/>
                <a:ext cx="542971" cy="478221"/>
              </a:xfrm>
              <a:prstGeom prst="roundRect">
                <a:avLst/>
              </a:prstGeom>
              <a:blipFill>
                <a:blip r:embed="rId15"/>
                <a:stretch>
                  <a:fillRect l="-14130" r="-7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98E743E7-22C5-DB5C-7B03-70FA0B48F5C9}"/>
                  </a:ext>
                </a:extLst>
              </p:cNvPr>
              <p:cNvSpPr/>
              <p:nvPr/>
            </p:nvSpPr>
            <p:spPr>
              <a:xfrm>
                <a:off x="7631343" y="5187689"/>
                <a:ext cx="542971" cy="478221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98E743E7-22C5-DB5C-7B03-70FA0B48F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43" y="5187689"/>
                <a:ext cx="542971" cy="478221"/>
              </a:xfrm>
              <a:prstGeom prst="roundRect">
                <a:avLst/>
              </a:prstGeom>
              <a:blipFill>
                <a:blip r:embed="rId16"/>
                <a:stretch>
                  <a:fillRect l="-14286" t="-1250" r="-6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992F306E-CA78-FFA8-45F4-25EC48CF0BBB}"/>
                  </a:ext>
                </a:extLst>
              </p:cNvPr>
              <p:cNvSpPr/>
              <p:nvPr/>
            </p:nvSpPr>
            <p:spPr>
              <a:xfrm>
                <a:off x="8610253" y="5185903"/>
                <a:ext cx="542971" cy="478221"/>
              </a:xfrm>
              <a:prstGeom prst="round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矩形: 圆角 135">
                <a:extLst>
                  <a:ext uri="{FF2B5EF4-FFF2-40B4-BE49-F238E27FC236}">
                    <a16:creationId xmlns:a16="http://schemas.microsoft.com/office/drawing/2014/main" id="{992F306E-CA78-FFA8-45F4-25EC48CF0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253" y="5185903"/>
                <a:ext cx="542971" cy="478221"/>
              </a:xfrm>
              <a:prstGeom prst="roundRect">
                <a:avLst/>
              </a:prstGeom>
              <a:blipFill>
                <a:blip r:embed="rId17"/>
                <a:stretch>
                  <a:fillRect l="-15217" t="-1250" r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文本框 136">
            <a:extLst>
              <a:ext uri="{FF2B5EF4-FFF2-40B4-BE49-F238E27FC236}">
                <a16:creationId xmlns:a16="http://schemas.microsoft.com/office/drawing/2014/main" id="{90535904-506E-A8EE-A5CC-4C1269B251A4}"/>
              </a:ext>
            </a:extLst>
          </p:cNvPr>
          <p:cNvSpPr txBox="1"/>
          <p:nvPr/>
        </p:nvSpPr>
        <p:spPr>
          <a:xfrm>
            <a:off x="8218238" y="5209475"/>
            <a:ext cx="39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BE9DE1C3-D7C8-6A9F-6E2E-178F7675E943}"/>
              </a:ext>
            </a:extLst>
          </p:cNvPr>
          <p:cNvSpPr txBox="1"/>
          <p:nvPr/>
        </p:nvSpPr>
        <p:spPr>
          <a:xfrm>
            <a:off x="7019090" y="4816571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E330A59-AB4E-F426-3063-212164BF09F6}"/>
              </a:ext>
            </a:extLst>
          </p:cNvPr>
          <p:cNvSpPr txBox="1"/>
          <p:nvPr/>
        </p:nvSpPr>
        <p:spPr>
          <a:xfrm>
            <a:off x="7758780" y="4816571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2A683B7-E9D2-E22C-37AA-0549798C8EF6}"/>
              </a:ext>
            </a:extLst>
          </p:cNvPr>
          <p:cNvSpPr txBox="1"/>
          <p:nvPr/>
        </p:nvSpPr>
        <p:spPr>
          <a:xfrm>
            <a:off x="8710392" y="4816571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141" name="双括号 140">
            <a:extLst>
              <a:ext uri="{FF2B5EF4-FFF2-40B4-BE49-F238E27FC236}">
                <a16:creationId xmlns:a16="http://schemas.microsoft.com/office/drawing/2014/main" id="{9189FE9F-A415-9437-2A18-47BFA28B70A9}"/>
              </a:ext>
            </a:extLst>
          </p:cNvPr>
          <p:cNvSpPr/>
          <p:nvPr/>
        </p:nvSpPr>
        <p:spPr>
          <a:xfrm>
            <a:off x="6749132" y="3587802"/>
            <a:ext cx="2573611" cy="2189807"/>
          </a:xfrm>
          <a:prstGeom prst="bracketPair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8D9D638-8A34-8F6D-C7A7-95E565C858EB}"/>
              </a:ext>
            </a:extLst>
          </p:cNvPr>
          <p:cNvCxnSpPr>
            <a:cxnSpLocks/>
            <a:stCxn id="67" idx="0"/>
            <a:endCxn id="17" idx="2"/>
          </p:cNvCxnSpPr>
          <p:nvPr/>
        </p:nvCxnSpPr>
        <p:spPr>
          <a:xfrm flipH="1" flipV="1">
            <a:off x="685814" y="4679006"/>
            <a:ext cx="302638" cy="839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38B51F9-C18A-982F-ED31-25C9BB592647}"/>
              </a:ext>
            </a:extLst>
          </p:cNvPr>
          <p:cNvCxnSpPr>
            <a:stCxn id="78" idx="0"/>
            <a:endCxn id="19" idx="2"/>
          </p:cNvCxnSpPr>
          <p:nvPr/>
        </p:nvCxnSpPr>
        <p:spPr>
          <a:xfrm flipH="1" flipV="1">
            <a:off x="1395164" y="4682706"/>
            <a:ext cx="1737496" cy="8355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0D48CE4-0E35-2998-5A94-03D7F5541893}"/>
              </a:ext>
            </a:extLst>
          </p:cNvPr>
          <p:cNvCxnSpPr>
            <a:stCxn id="67" idx="0"/>
            <a:endCxn id="32" idx="2"/>
          </p:cNvCxnSpPr>
          <p:nvPr/>
        </p:nvCxnSpPr>
        <p:spPr>
          <a:xfrm flipV="1">
            <a:off x="988452" y="4677770"/>
            <a:ext cx="1794140" cy="8404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23CF138-7407-7CDC-D144-9E09DA68A983}"/>
              </a:ext>
            </a:extLst>
          </p:cNvPr>
          <p:cNvCxnSpPr>
            <a:stCxn id="78" idx="0"/>
            <a:endCxn id="40" idx="2"/>
          </p:cNvCxnSpPr>
          <p:nvPr/>
        </p:nvCxnSpPr>
        <p:spPr>
          <a:xfrm flipV="1">
            <a:off x="3132660" y="4675544"/>
            <a:ext cx="359282" cy="842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61684D3-0A02-FC51-60FE-271EB71F1821}"/>
              </a:ext>
            </a:extLst>
          </p:cNvPr>
          <p:cNvCxnSpPr>
            <a:cxnSpLocks/>
            <a:stCxn id="17" idx="0"/>
            <a:endCxn id="26" idx="2"/>
          </p:cNvCxnSpPr>
          <p:nvPr/>
        </p:nvCxnSpPr>
        <p:spPr>
          <a:xfrm flipV="1">
            <a:off x="685814" y="3467651"/>
            <a:ext cx="302637" cy="7331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88004680-C33D-B69F-5862-66A20ECF5509}"/>
                  </a:ext>
                </a:extLst>
              </p:cNvPr>
              <p:cNvSpPr/>
              <p:nvPr/>
            </p:nvSpPr>
            <p:spPr>
              <a:xfrm>
                <a:off x="716965" y="2989430"/>
                <a:ext cx="542971" cy="478221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88004680-C33D-B69F-5862-66A20ECF5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65" y="2989430"/>
                <a:ext cx="542971" cy="478221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B85EDDE-4E05-70A9-B92C-7135484CCF01}"/>
              </a:ext>
            </a:extLst>
          </p:cNvPr>
          <p:cNvCxnSpPr>
            <a:stCxn id="19" idx="0"/>
            <a:endCxn id="26" idx="2"/>
          </p:cNvCxnSpPr>
          <p:nvPr/>
        </p:nvCxnSpPr>
        <p:spPr>
          <a:xfrm flipH="1" flipV="1">
            <a:off x="988451" y="3467651"/>
            <a:ext cx="406713" cy="7368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558CD899-4599-4325-D36C-4AE7D0E0BEC2}"/>
                  </a:ext>
                </a:extLst>
              </p:cNvPr>
              <p:cNvSpPr/>
              <p:nvPr/>
            </p:nvSpPr>
            <p:spPr>
              <a:xfrm>
                <a:off x="2861174" y="2988745"/>
                <a:ext cx="542971" cy="478221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558CD899-4599-4325-D36C-4AE7D0E0B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174" y="2988745"/>
                <a:ext cx="542971" cy="478221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3096A72-E5AD-47E0-359A-57DFA652C307}"/>
              </a:ext>
            </a:extLst>
          </p:cNvPr>
          <p:cNvCxnSpPr>
            <a:stCxn id="32" idx="0"/>
            <a:endCxn id="30" idx="2"/>
          </p:cNvCxnSpPr>
          <p:nvPr/>
        </p:nvCxnSpPr>
        <p:spPr>
          <a:xfrm flipV="1">
            <a:off x="2782592" y="3466966"/>
            <a:ext cx="350068" cy="7325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2759204-E441-8461-EB59-088BFAAC25DD}"/>
              </a:ext>
            </a:extLst>
          </p:cNvPr>
          <p:cNvCxnSpPr>
            <a:cxnSpLocks/>
            <a:stCxn id="40" idx="0"/>
            <a:endCxn id="30" idx="2"/>
          </p:cNvCxnSpPr>
          <p:nvPr/>
        </p:nvCxnSpPr>
        <p:spPr>
          <a:xfrm flipH="1" flipV="1">
            <a:off x="3132660" y="3466966"/>
            <a:ext cx="359282" cy="7303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2E02F14-B9AE-4FBA-9F06-26D91CD608E5}"/>
                  </a:ext>
                </a:extLst>
              </p:cNvPr>
              <p:cNvSpPr/>
              <p:nvPr/>
            </p:nvSpPr>
            <p:spPr>
              <a:xfrm>
                <a:off x="5242307" y="3762354"/>
                <a:ext cx="542971" cy="478221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42E02F14-B9AE-4FBA-9F06-26D91CD60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07" y="3762354"/>
                <a:ext cx="542971" cy="478221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958BADF9-D3D0-C1E9-D6A1-B9F561FD132C}"/>
                  </a:ext>
                </a:extLst>
              </p:cNvPr>
              <p:cNvSpPr/>
              <p:nvPr/>
            </p:nvSpPr>
            <p:spPr>
              <a:xfrm>
                <a:off x="5242307" y="4356406"/>
                <a:ext cx="542971" cy="478221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958BADF9-D3D0-C1E9-D6A1-B9F561FD1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307" y="4356406"/>
                <a:ext cx="542971" cy="478221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E25E623E-D37F-F45A-09AD-12F0DDD6E2F4}"/>
              </a:ext>
            </a:extLst>
          </p:cNvPr>
          <p:cNvSpPr txBox="1"/>
          <p:nvPr/>
        </p:nvSpPr>
        <p:spPr>
          <a:xfrm>
            <a:off x="5367147" y="4844039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5762E5B3-6307-6C52-C8E1-86F27323BAC4}"/>
                  </a:ext>
                </a:extLst>
              </p:cNvPr>
              <p:cNvSpPr/>
              <p:nvPr/>
            </p:nvSpPr>
            <p:spPr>
              <a:xfrm>
                <a:off x="5241081" y="5185902"/>
                <a:ext cx="542971" cy="478221"/>
              </a:xfrm>
              <a:prstGeom prst="roundRect">
                <a:avLst/>
              </a:prstGeom>
              <a:solidFill>
                <a:srgbClr val="DBDF2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5762E5B3-6307-6C52-C8E1-86F27323B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081" y="5185902"/>
                <a:ext cx="542971" cy="478221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双括号 47">
            <a:extLst>
              <a:ext uri="{FF2B5EF4-FFF2-40B4-BE49-F238E27FC236}">
                <a16:creationId xmlns:a16="http://schemas.microsoft.com/office/drawing/2014/main" id="{64AD29B7-AD57-F626-D125-C83C82B2135E}"/>
              </a:ext>
            </a:extLst>
          </p:cNvPr>
          <p:cNvSpPr/>
          <p:nvPr/>
        </p:nvSpPr>
        <p:spPr>
          <a:xfrm>
            <a:off x="5061397" y="3587802"/>
            <a:ext cx="897588" cy="2189807"/>
          </a:xfrm>
          <a:prstGeom prst="bracketPair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2D18B04F-58DB-19A4-D5B5-20581693674C}"/>
                  </a:ext>
                </a:extLst>
              </p:cNvPr>
              <p:cNvSpPr/>
              <p:nvPr/>
            </p:nvSpPr>
            <p:spPr>
              <a:xfrm>
                <a:off x="10380787" y="3762354"/>
                <a:ext cx="542971" cy="47822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2D18B04F-58DB-19A4-D5B5-205816936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87" y="3762354"/>
                <a:ext cx="542971" cy="478221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37D48383-7313-EB8F-64BB-5C98D98CC014}"/>
                  </a:ext>
                </a:extLst>
              </p:cNvPr>
              <p:cNvSpPr/>
              <p:nvPr/>
            </p:nvSpPr>
            <p:spPr>
              <a:xfrm>
                <a:off x="10380787" y="4355142"/>
                <a:ext cx="542971" cy="47822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37D48383-7313-EB8F-64BB-5C98D98CC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87" y="4355142"/>
                <a:ext cx="542971" cy="478221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600BA16F-508A-8962-6FC8-52397E48165F}"/>
                  </a:ext>
                </a:extLst>
              </p:cNvPr>
              <p:cNvSpPr/>
              <p:nvPr/>
            </p:nvSpPr>
            <p:spPr>
              <a:xfrm>
                <a:off x="10380787" y="5185902"/>
                <a:ext cx="542971" cy="47822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600BA16F-508A-8962-6FC8-52397E481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87" y="5185902"/>
                <a:ext cx="542971" cy="478221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本框 67">
            <a:extLst>
              <a:ext uri="{FF2B5EF4-FFF2-40B4-BE49-F238E27FC236}">
                <a16:creationId xmlns:a16="http://schemas.microsoft.com/office/drawing/2014/main" id="{D5CAED28-25E8-7E67-DBFE-D7956605A653}"/>
              </a:ext>
            </a:extLst>
          </p:cNvPr>
          <p:cNvSpPr txBox="1"/>
          <p:nvPr/>
        </p:nvSpPr>
        <p:spPr>
          <a:xfrm>
            <a:off x="10477733" y="4816570"/>
            <a:ext cx="461665" cy="369332"/>
          </a:xfrm>
          <a:prstGeom prst="rect">
            <a:avLst/>
          </a:prstGeom>
          <a:noFill/>
        </p:spPr>
        <p:txBody>
          <a:bodyPr vert="eaVert" wrap="square" anchor="b" anchorCtr="1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…</a:t>
            </a:r>
            <a:endParaRPr lang="zh-CN" altLang="en-US" dirty="0"/>
          </a:p>
        </p:txBody>
      </p:sp>
      <p:sp>
        <p:nvSpPr>
          <p:cNvPr id="71" name="双括号 70">
            <a:extLst>
              <a:ext uri="{FF2B5EF4-FFF2-40B4-BE49-F238E27FC236}">
                <a16:creationId xmlns:a16="http://schemas.microsoft.com/office/drawing/2014/main" id="{0BDF483E-5562-2B0F-7CC4-44C31280BFED}"/>
              </a:ext>
            </a:extLst>
          </p:cNvPr>
          <p:cNvSpPr/>
          <p:nvPr/>
        </p:nvSpPr>
        <p:spPr>
          <a:xfrm>
            <a:off x="10210377" y="3587802"/>
            <a:ext cx="885351" cy="2189807"/>
          </a:xfrm>
          <a:prstGeom prst="bracketPair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A624D36-AABA-4C9E-C89E-D3113809AC4B}"/>
              </a:ext>
            </a:extLst>
          </p:cNvPr>
          <p:cNvSpPr txBox="1"/>
          <p:nvPr/>
        </p:nvSpPr>
        <p:spPr>
          <a:xfrm>
            <a:off x="9545048" y="4451872"/>
            <a:ext cx="443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×</a:t>
            </a:r>
            <a:endParaRPr lang="zh-CN" altLang="en-US" sz="2400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493D4EC-0C76-FB3D-E4B0-5DC64AB74C34}"/>
              </a:ext>
            </a:extLst>
          </p:cNvPr>
          <p:cNvSpPr txBox="1"/>
          <p:nvPr/>
        </p:nvSpPr>
        <p:spPr>
          <a:xfrm>
            <a:off x="10380787" y="2913588"/>
            <a:ext cx="77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V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2A0C14F9-6E91-525C-32D4-FDA3E0E2FECC}"/>
              </a:ext>
            </a:extLst>
          </p:cNvPr>
          <p:cNvSpPr txBox="1"/>
          <p:nvPr/>
        </p:nvSpPr>
        <p:spPr>
          <a:xfrm>
            <a:off x="4954336" y="2917680"/>
            <a:ext cx="1111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/>
                </a:solidFill>
              </a:rPr>
              <a:t>Result</a:t>
            </a:r>
            <a:endParaRPr lang="zh-CN" altLang="en-US" sz="2400" dirty="0">
              <a:solidFill>
                <a:schemeClr val="accent3"/>
              </a:solidFill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FE8F5773-1C5A-60C7-7D07-6F8ACE1A39E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0" y="72958"/>
            <a:ext cx="2824412" cy="23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273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1484</Words>
  <Application>Microsoft Office PowerPoint</Application>
  <PresentationFormat>宽屏</PresentationFormat>
  <Paragraphs>400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-apple-system</vt:lpstr>
      <vt:lpstr>OPPOSans L</vt:lpstr>
      <vt:lpstr>OPPOSans R</vt:lpstr>
      <vt:lpstr>思源黑体 Light</vt:lpstr>
      <vt:lpstr>思源黑体 Regular</vt:lpstr>
      <vt:lpstr>微软雅黑</vt:lpstr>
      <vt:lpstr>Arial</vt:lpstr>
      <vt:lpstr>Cambria Math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</dc:creator>
  <cp:lastModifiedBy>琰 王</cp:lastModifiedBy>
  <cp:revision>210</cp:revision>
  <dcterms:created xsi:type="dcterms:W3CDTF">2019-06-19T02:08:00Z</dcterms:created>
  <dcterms:modified xsi:type="dcterms:W3CDTF">2024-02-17T14:59:32Z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5838355121E449339987D0D6F8DB271D</vt:lpwstr>
  </property>
</Properties>
</file>